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在此键入引文。”"/>
          <p:cNvSpPr txBox="1"/>
          <p:nvPr>
            <p:ph type="body" sz="quarter" idx="14"/>
          </p:nvPr>
        </p:nvSpPr>
        <p:spPr>
          <a:xfrm>
            <a:off x="1270000" y="4203699"/>
            <a:ext cx="10464800" cy="812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标题文本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标题文本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图像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zsteduapp.10000.gd.c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acOS维修提示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macOS维修提示</a:t>
            </a:r>
          </a:p>
        </p:txBody>
      </p:sp>
      <p:sp>
        <p:nvSpPr>
          <p:cNvPr id="120" name="中山学院网络维护科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中山学院网络维护科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屏幕快照 2017-09-27 19.55.01.png" descr="屏幕快照 2017-09-27 19.55.01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718300" y="5096307"/>
            <a:ext cx="5334000" cy="2376286"/>
          </a:xfrm>
          <a:prstGeom prst="rect">
            <a:avLst/>
          </a:prstGeom>
        </p:spPr>
      </p:pic>
      <p:pic>
        <p:nvPicPr>
          <p:cNvPr id="155" name="屏幕快照 2017-09-27 19.54.37.png" descr="屏幕快照 2017-09-27 19.54.37.pn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6718300" y="1266825"/>
            <a:ext cx="5334000" cy="2889250"/>
          </a:xfrm>
          <a:prstGeom prst="rect">
            <a:avLst/>
          </a:prstGeom>
        </p:spPr>
      </p:pic>
      <p:sp>
        <p:nvSpPr>
          <p:cNvPr id="156" name="1"/>
          <p:cNvSpPr txBox="1"/>
          <p:nvPr/>
        </p:nvSpPr>
        <p:spPr>
          <a:xfrm>
            <a:off x="9193987" y="4283240"/>
            <a:ext cx="38262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157" name="2"/>
          <p:cNvSpPr txBox="1"/>
          <p:nvPr/>
        </p:nvSpPr>
        <p:spPr>
          <a:xfrm>
            <a:off x="6171329" y="6705599"/>
            <a:ext cx="38262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158" name="3"/>
          <p:cNvSpPr txBox="1"/>
          <p:nvPr/>
        </p:nvSpPr>
        <p:spPr>
          <a:xfrm>
            <a:off x="3229450" y="3118411"/>
            <a:ext cx="38262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  <p:sp>
        <p:nvSpPr>
          <p:cNvPr id="159" name="4"/>
          <p:cNvSpPr txBox="1"/>
          <p:nvPr/>
        </p:nvSpPr>
        <p:spPr>
          <a:xfrm>
            <a:off x="3229450" y="5683984"/>
            <a:ext cx="38262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4</a:t>
            </a:r>
          </a:p>
        </p:txBody>
      </p:sp>
      <p:pic>
        <p:nvPicPr>
          <p:cNvPr id="160" name="屏幕快照 2017-09-27 19.56.19.png" descr="屏幕快照 2017-09-27 19.56.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1542" y="4231020"/>
            <a:ext cx="5147101" cy="1291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屏幕快照 2017-09-27 19.55.22.png" descr="屏幕快照 2017-09-27 19.55.2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1542" y="2084986"/>
            <a:ext cx="5147101" cy="806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屏幕快照 2017-09-27 19.56.57.png" descr="屏幕快照 2017-09-27 19.56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0297" y="1036777"/>
            <a:ext cx="3835401" cy="697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5"/>
          <p:cNvSpPr txBox="1"/>
          <p:nvPr/>
        </p:nvSpPr>
        <p:spPr>
          <a:xfrm>
            <a:off x="6768171" y="4180027"/>
            <a:ext cx="38262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日常值班经常遇到的问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日常值班经常遇到的问题</a:t>
            </a:r>
          </a:p>
        </p:txBody>
      </p:sp>
      <p:sp>
        <p:nvSpPr>
          <p:cNvPr id="167" name="以太网转换器有问题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6615" indent="-356615" defTabSz="455675">
              <a:spcBef>
                <a:spcPts val="3200"/>
              </a:spcBef>
              <a:defRPr sz="2964"/>
            </a:pPr>
            <a:r>
              <a:t>以太网转换器有问题</a:t>
            </a:r>
          </a:p>
          <a:p>
            <a:pPr marL="356615" indent="-356615" defTabSz="455675">
              <a:spcBef>
                <a:spcPts val="3200"/>
              </a:spcBef>
              <a:defRPr sz="2964"/>
            </a:pPr>
            <a:r>
              <a:t>以太网转换器有问题</a:t>
            </a:r>
          </a:p>
          <a:p>
            <a:pPr marL="356615" indent="-356615" defTabSz="455675">
              <a:spcBef>
                <a:spcPts val="3200"/>
              </a:spcBef>
              <a:defRPr sz="2964"/>
            </a:pPr>
            <a:r>
              <a:t>以太网转换器有问题</a:t>
            </a:r>
          </a:p>
          <a:p>
            <a:pPr marL="356615" indent="-356615" defTabSz="455675">
              <a:spcBef>
                <a:spcPts val="3200"/>
              </a:spcBef>
              <a:defRPr sz="2964"/>
            </a:pPr>
            <a:r>
              <a:t>网线有问题</a:t>
            </a:r>
          </a:p>
          <a:p>
            <a:pPr marL="356615" indent="-356615" defTabSz="455675">
              <a:spcBef>
                <a:spcPts val="3200"/>
              </a:spcBef>
              <a:defRPr sz="2964"/>
            </a:pPr>
            <a:r>
              <a:t>机房到床位端口的线路有问题</a:t>
            </a:r>
          </a:p>
          <a:p>
            <a:pPr marL="356615" indent="-356615" defTabSz="455675">
              <a:spcBef>
                <a:spcPts val="3200"/>
              </a:spcBef>
              <a:defRPr sz="2964"/>
            </a:pPr>
            <a:r>
              <a:t>账号有问题</a:t>
            </a:r>
          </a:p>
          <a:p>
            <a:pPr marL="356615" indent="-356615" defTabSz="455675">
              <a:spcBef>
                <a:spcPts val="3200"/>
              </a:spcBef>
              <a:defRPr sz="2964"/>
            </a:pPr>
            <a:r>
              <a:t>莫名其妙的问题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跟Windows一样"/>
          <p:cNvSpPr txBox="1"/>
          <p:nvPr>
            <p:ph type="body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/>
          <a:lstStyle/>
          <a:p>
            <a:pPr/>
            <a:r>
              <a:t>跟Windows一样</a:t>
            </a:r>
          </a:p>
        </p:txBody>
      </p:sp>
      <p:sp>
        <p:nvSpPr>
          <p:cNvPr id="170" name="“怎么判断是否是机房到床位端口的线路问题”…"/>
          <p:cNvSpPr txBox="1"/>
          <p:nvPr>
            <p:ph type="body" idx="14"/>
          </p:nvPr>
        </p:nvSpPr>
        <p:spPr>
          <a:xfrm>
            <a:off x="1270000" y="3187700"/>
            <a:ext cx="10464800" cy="2844800"/>
          </a:xfrm>
          <a:prstGeom prst="rect">
            <a:avLst/>
          </a:prstGeom>
        </p:spPr>
        <p:txBody>
          <a:bodyPr/>
          <a:lstStyle/>
          <a:p>
            <a:pPr/>
            <a:r>
              <a:t>“怎么判断是否是机房到床位端口的线路问题”</a:t>
            </a:r>
          </a:p>
          <a:p>
            <a:pPr/>
            <a:r>
              <a:t>“怎么判断是否是网线的问题”</a:t>
            </a:r>
          </a:p>
          <a:p>
            <a:pPr/>
            <a:r>
              <a:t>“怎么判断是否是账号有问题”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以太网转换器的问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以太网转换器的问题</a:t>
            </a:r>
          </a:p>
        </p:txBody>
      </p:sp>
      <p:sp>
        <p:nvSpPr>
          <p:cNvPr id="173" name="首先，先问问客户这个以太网转换器需不需要驱动，装驱动了没有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4" indent="-443484" defTabSz="566674">
              <a:spcBef>
                <a:spcPts val="4000"/>
              </a:spcBef>
              <a:defRPr sz="3686"/>
            </a:pPr>
            <a:r>
              <a:t>首先，先问问客户这个以太网转换器需不需要驱动，装驱动了没有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然后运用排除法进行排查，排查的思路与面对Windows系统的思路一致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不要轻易的就下判断是以太网转换器的问题(转换器挺贵的233333)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情况异常，解决不了的话，叫师兄师姐帮忙～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我也不知道啊 0.0"/>
          <p:cNvSpPr txBox="1"/>
          <p:nvPr>
            <p:ph type="body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/>
          <a:lstStyle/>
          <a:p>
            <a:pPr/>
            <a:r>
              <a:t>我也不知道啊 0.0</a:t>
            </a:r>
          </a:p>
        </p:txBody>
      </p:sp>
      <p:sp>
        <p:nvSpPr>
          <p:cNvPr id="176" name="“怎么解决莫名其妙的问题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“怎么解决莫名其妙的问题”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一些典型的案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一些典型的案例</a:t>
            </a:r>
          </a:p>
        </p:txBody>
      </p:sp>
      <p:sp>
        <p:nvSpPr>
          <p:cNvPr id="179" name="获取到正确的IP，错误提示的意思大概是连接不上XXX服务器：检查线路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获取到正确的IP，错误提示的意思大概是连接不上XXX服务器：检查线路</a:t>
            </a:r>
          </a:p>
          <a:p>
            <a:pPr/>
            <a:r>
              <a:t>获取到正确的IP，错误提示的意思大概是鉴定失败：打电话解绑</a:t>
            </a:r>
          </a:p>
          <a:p>
            <a:pPr/>
            <a:r>
              <a:t>没有获取到IP：检查线路，是否需要安装以太网转换器驱动以及是否安装以太网转换器驱动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6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fill="hold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fill="hold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fill="hold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 fill="hold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 fill="hold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 decel="50000" fill="hold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 fill="hold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 decel="50000" fill="hold">
                                          <p:stCondLst>
                                            <p:cond delay="123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 fill="hold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 decel="50000" fill="hold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 fill="hold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跟Windows系统差不多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跟Windows系统差不多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acBook使用校园有线网的要求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6080"/>
            </a:lvl1pPr>
          </a:lstStyle>
          <a:p>
            <a:pPr/>
            <a:r>
              <a:t>MacBook使用校园有线网的要求</a:t>
            </a:r>
          </a:p>
        </p:txBody>
      </p:sp>
      <p:sp>
        <p:nvSpPr>
          <p:cNvPr id="125" name="从机房到床位端口的线路都是正常状态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从机房到床位端口的线路都是正常状态</a:t>
            </a:r>
          </a:p>
          <a:p>
            <a:pPr/>
            <a:r>
              <a:t>能够正常使用的XX接口至X兆以太网转换器(需要安装驱动的话，得装好驱动)</a:t>
            </a:r>
          </a:p>
          <a:p>
            <a:pPr/>
            <a:r>
              <a:t>能够正常使用的网线</a:t>
            </a:r>
          </a:p>
          <a:p>
            <a:pPr/>
            <a:r>
              <a:t>状态正常的宽带账号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macOS怎么连上校园网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macOS怎么连上校园网</a:t>
            </a:r>
          </a:p>
        </p:txBody>
      </p:sp>
      <p:sp>
        <p:nvSpPr>
          <p:cNvPr id="128" name="首先，将以太网转换器插电脑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首先，将以太网转换器插电脑</a:t>
            </a:r>
          </a:p>
          <a:p>
            <a:pPr/>
            <a:r>
              <a:t>然后，将网线插在以太网转换器和床位端口</a:t>
            </a:r>
          </a:p>
          <a:p>
            <a:pPr/>
            <a:r>
              <a:t>点击屏幕上方状态栏的网络图标(Wi-Fi或者扇形)，然后点击 打开网络偏好设置 ，查看是否获取到IP，具体看哪个得随机应变一点，有的转换器获取IP速度较慢，耐心一点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G_0883.JPG" descr="IMG_0883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屏幕快照 2017-09-27 19.42.54.png" descr="屏幕快照 2017-09-27 19.42.54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214652" y="3711170"/>
            <a:ext cx="5334001" cy="3182217"/>
          </a:xfrm>
          <a:prstGeom prst="rect">
            <a:avLst/>
          </a:prstGeom>
        </p:spPr>
      </p:pic>
      <p:pic>
        <p:nvPicPr>
          <p:cNvPr id="133" name="fullsizeoutput_94.jpeg" descr="fullsizeoutput_94.jpe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5610807" y="1462873"/>
            <a:ext cx="6541683" cy="1165238"/>
          </a:xfrm>
          <a:prstGeom prst="rect">
            <a:avLst/>
          </a:prstGeom>
        </p:spPr>
      </p:pic>
      <p:pic>
        <p:nvPicPr>
          <p:cNvPr id="134" name="fullsizeoutput_96.jpeg" descr="fullsizeoutput_96.jpe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952500" y="3044943"/>
            <a:ext cx="4341385" cy="3665482"/>
          </a:xfrm>
          <a:prstGeom prst="rect">
            <a:avLst/>
          </a:prstGeom>
        </p:spPr>
      </p:pic>
      <p:sp>
        <p:nvSpPr>
          <p:cNvPr id="135" name="第一步"/>
          <p:cNvSpPr txBox="1"/>
          <p:nvPr/>
        </p:nvSpPr>
        <p:spPr>
          <a:xfrm>
            <a:off x="8468902" y="2649274"/>
            <a:ext cx="825501" cy="4445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</a:defRPr>
            </a:lvl1pPr>
          </a:lstStyle>
          <a:p>
            <a:pPr/>
            <a:r>
              <a:t>第一步</a:t>
            </a:r>
          </a:p>
        </p:txBody>
      </p:sp>
      <p:sp>
        <p:nvSpPr>
          <p:cNvPr id="136" name="第二步"/>
          <p:cNvSpPr txBox="1"/>
          <p:nvPr/>
        </p:nvSpPr>
        <p:spPr>
          <a:xfrm>
            <a:off x="8424452" y="6975741"/>
            <a:ext cx="9144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</a:defRPr>
            </a:lvl1pPr>
          </a:lstStyle>
          <a:p>
            <a:pPr/>
            <a:r>
              <a:t>第二步</a:t>
            </a:r>
          </a:p>
        </p:txBody>
      </p:sp>
      <p:sp>
        <p:nvSpPr>
          <p:cNvPr id="137" name="第三步"/>
          <p:cNvSpPr txBox="1"/>
          <p:nvPr/>
        </p:nvSpPr>
        <p:spPr>
          <a:xfrm>
            <a:off x="2213414" y="6788150"/>
            <a:ext cx="10287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chemeClr val="accent1">
                    <a:hueOff val="-137333"/>
                    <a:satOff val="-2150"/>
                    <a:lumOff val="15684"/>
                  </a:schemeClr>
                </a:solidFill>
              </a:defRPr>
            </a:lvl1pPr>
          </a:lstStyle>
          <a:p>
            <a:pPr/>
            <a:r>
              <a:t>第三步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移动联通(PPPo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移动联通(PPPoE)</a:t>
            </a:r>
          </a:p>
        </p:txBody>
      </p:sp>
      <p:sp>
        <p:nvSpPr>
          <p:cNvPr id="140" name="点击左下角 + 这个图标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点击左下角 + 这个图标</a:t>
            </a:r>
          </a:p>
          <a:p>
            <a:pPr/>
            <a:r>
              <a:t>将 接口 选择为 PPPoE，以太网 选择为获取到IP那个，服务名称 就随便填了</a:t>
            </a:r>
          </a:p>
          <a:p>
            <a:pPr/>
            <a:r>
              <a:t>然后点击刚刚创建的PPPoE连接，填写相应的信息，点击 连接，就可以了</a:t>
            </a:r>
          </a:p>
          <a:p>
            <a:pPr/>
            <a:r>
              <a:t>最重要一点，记得教用户怎么连接 0.0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屏幕快照 2017-09-27 19.53.32.png" descr="屏幕快照 2017-09-27 19.53.3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6648" r="0" b="6648"/>
          <a:stretch>
            <a:fillRect/>
          </a:stretch>
        </p:blipFill>
        <p:spPr>
          <a:xfrm>
            <a:off x="6718300" y="5092700"/>
            <a:ext cx="5334000" cy="3898901"/>
          </a:xfrm>
          <a:prstGeom prst="rect">
            <a:avLst/>
          </a:prstGeom>
        </p:spPr>
      </p:pic>
      <p:pic>
        <p:nvPicPr>
          <p:cNvPr id="143" name="屏幕快照 2017-09-27 19.52.54.png" descr="屏幕快照 2017-09-27 19.52.54.pn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6718300" y="1470687"/>
            <a:ext cx="5334000" cy="2481526"/>
          </a:xfrm>
          <a:prstGeom prst="rect">
            <a:avLst/>
          </a:prstGeom>
        </p:spPr>
      </p:pic>
      <p:pic>
        <p:nvPicPr>
          <p:cNvPr id="144" name="fullsizeoutput_96.jpeg" descr="fullsizeoutput_96.jpe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952499" y="2625905"/>
            <a:ext cx="5334001" cy="4503558"/>
          </a:xfrm>
          <a:prstGeom prst="rect">
            <a:avLst/>
          </a:prstGeom>
        </p:spPr>
      </p:pic>
      <p:sp>
        <p:nvSpPr>
          <p:cNvPr id="145" name="线条"/>
          <p:cNvSpPr/>
          <p:nvPr/>
        </p:nvSpPr>
        <p:spPr>
          <a:xfrm flipV="1">
            <a:off x="1134014" y="6670921"/>
            <a:ext cx="1" cy="278370"/>
          </a:xfrm>
          <a:prstGeom prst="line">
            <a:avLst/>
          </a:prstGeom>
          <a:ln w="25400">
            <a:solidFill>
              <a:srgbClr val="971818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46" name="线条"/>
          <p:cNvSpPr/>
          <p:nvPr/>
        </p:nvSpPr>
        <p:spPr>
          <a:xfrm>
            <a:off x="952240" y="6707558"/>
            <a:ext cx="352553" cy="134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053"/>
                </a:moveTo>
                <a:lnTo>
                  <a:pt x="10396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971818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47" name="1"/>
          <p:cNvSpPr txBox="1"/>
          <p:nvPr/>
        </p:nvSpPr>
        <p:spPr>
          <a:xfrm>
            <a:off x="3067259" y="7187941"/>
            <a:ext cx="38262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148" name="2"/>
          <p:cNvSpPr txBox="1"/>
          <p:nvPr/>
        </p:nvSpPr>
        <p:spPr>
          <a:xfrm>
            <a:off x="9193987" y="4047325"/>
            <a:ext cx="38262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149" name="3"/>
          <p:cNvSpPr txBox="1"/>
          <p:nvPr/>
        </p:nvSpPr>
        <p:spPr>
          <a:xfrm>
            <a:off x="5898236" y="8087366"/>
            <a:ext cx="38262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电信(天翼客户端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电信(天翼客户端)</a:t>
            </a:r>
          </a:p>
        </p:txBody>
      </p:sp>
      <p:sp>
        <p:nvSpPr>
          <p:cNvPr id="152" name="http://zsteduapp.10000.gd.cn 下载相应的客户端，文件格式是zip，双击解压，打开刚刚解压出来的程序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472" indent="-347472" defTabSz="443991">
              <a:spcBef>
                <a:spcPts val="3100"/>
              </a:spcBef>
              <a:defRPr sz="2888"/>
            </a:pPr>
            <a:r>
              <a:rPr u="sng">
                <a:hlinkClick r:id="rId2" invalidUrl="" action="" tgtFrame="" tooltip="" history="1" highlightClick="0" endSnd="0"/>
              </a:rPr>
              <a:t>http://zsteduapp.10000.gd.cn</a:t>
            </a:r>
            <a:r>
              <a:t> 下载相应的客户端，文件格式是zip，双击解压，打开刚刚解压出来的程序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若提示“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打不开“</a:t>
            </a:r>
            <a:r>
              <a:t>GDCV1.0.50071.1708101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”，因为它来自身份不明的开发者。</a:t>
            </a:r>
            <a:r>
              <a:t>”</a:t>
            </a:r>
            <a:br/>
            <a:r>
              <a:t>按下command键+空格键，输入“安全”，打开 安全性与隐私 ，点击 通用 ，看到下方显示阻止了客户端的打开的话，就点击 仍要打开 ，然后再点 打开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输入账号密码，登录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教用户怎么插好网线，双击打开客户端，输入账号密码，点击登录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