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6" r:id="rId3"/>
    <p:sldId id="259" r:id="rId4"/>
    <p:sldId id="257" r:id="rId5"/>
    <p:sldId id="262" r:id="rId6"/>
    <p:sldId id="277" r:id="rId7"/>
    <p:sldId id="272" r:id="rId8"/>
    <p:sldId id="261" r:id="rId9"/>
    <p:sldId id="278" r:id="rId10"/>
    <p:sldId id="271" r:id="rId11"/>
    <p:sldId id="275" r:id="rId12"/>
    <p:sldId id="279" r:id="rId13"/>
    <p:sldId id="260" r:id="rId14"/>
    <p:sldId id="267" r:id="rId15"/>
    <p:sldId id="264" r:id="rId16"/>
    <p:sldId id="266" r:id="rId17"/>
    <p:sldId id="273" r:id="rId18"/>
    <p:sldId id="27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Max" initials="DM" lastIdx="1" clrIdx="0">
    <p:extLst>
      <p:ext uri="{19B8F6BF-5375-455C-9EA6-DF929625EA0E}">
        <p15:presenceInfo xmlns:p15="http://schemas.microsoft.com/office/powerpoint/2012/main" userId="a76df6de7c55a0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7C1EC-8949-4FE1-BF3F-E0EE9A6F0B57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2966F-189A-4AB3-92FA-525FCB69A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4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42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0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15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12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06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32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73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3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AD07C-3BDE-4DF5-B7AD-0578464B0A08}" type="datetimeFigureOut">
              <a:rPr lang="zh-CN" altLang="en-US" smtClean="0"/>
              <a:t>2017/4/21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9070-F272-4D6A-99AE-806E11A4A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98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39" y="-142613"/>
            <a:ext cx="6501468" cy="487610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461393" y="2857818"/>
            <a:ext cx="11232000" cy="0"/>
          </a:xfrm>
          <a:prstGeom prst="line">
            <a:avLst/>
          </a:prstGeom>
          <a:ln w="508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67360" y="3697520"/>
            <a:ext cx="893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近期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疑难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解决方法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3883" y="524510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15</a:t>
            </a: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麦晓达</a:t>
            </a:r>
          </a:p>
        </p:txBody>
      </p:sp>
    </p:spTree>
    <p:extLst>
      <p:ext uri="{BB962C8B-B14F-4D97-AF65-F5344CB8AC3E}">
        <p14:creationId xmlns:p14="http://schemas.microsoft.com/office/powerpoint/2010/main" val="61385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805344" y="620785"/>
            <a:ext cx="3842157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PPPOE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连接错误通法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35773" y="1484851"/>
            <a:ext cx="3045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651/678    </a:t>
            </a:r>
            <a:r>
              <a:rPr lang="zh-CN" altLang="en-US" dirty="0">
                <a:solidFill>
                  <a:schemeClr val="bg1"/>
                </a:solidFill>
              </a:rPr>
              <a:t>网卡、物理连接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629/691    </a:t>
            </a:r>
            <a:r>
              <a:rPr lang="zh-CN" altLang="en-US" dirty="0">
                <a:solidFill>
                  <a:schemeClr val="bg1"/>
                </a:solidFill>
              </a:rPr>
              <a:t>账号问题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711/1062  </a:t>
            </a:r>
            <a:r>
              <a:rPr lang="zh-CN" altLang="en-US" dirty="0">
                <a:solidFill>
                  <a:schemeClr val="bg1"/>
                </a:solidFill>
              </a:rPr>
              <a:t>系统服务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720/734    </a:t>
            </a:r>
            <a:r>
              <a:rPr lang="zh-CN" altLang="en-US" dirty="0">
                <a:solidFill>
                  <a:schemeClr val="bg1"/>
                </a:solidFill>
              </a:rPr>
              <a:t>网络协议奔溃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….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8073" y="3204703"/>
            <a:ext cx="9317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确认网络连通性正确</a:t>
            </a:r>
            <a:r>
              <a:rPr lang="zh-CN" altLang="en-US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插紧网线、端口、交换机端口线路</a:t>
            </a:r>
          </a:p>
          <a:p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计算机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设备管理器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网络适配器，依次禁用再启用各个网络适配器</a:t>
            </a:r>
          </a:p>
          <a:p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网络和共享中心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更改适配器设置，依次禁用再启用各个本地连接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以太网，</a:t>
            </a:r>
            <a:r>
              <a:rPr lang="zh-CN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删除所有宽带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连接并尝试重建</a:t>
            </a:r>
          </a:p>
          <a:p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确认本地连接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以太网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属性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-Internet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协议版本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4(TCP/IPv4)-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属性，选中自动获取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IP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地址，自动</a:t>
            </a:r>
            <a:r>
              <a:rPr lang="zh-CN" altLang="en-US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获得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DNS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服务器地址</a:t>
            </a:r>
          </a:p>
          <a:p>
            <a:pPr marL="2933700" indent="-2933700"/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运行神器</a:t>
            </a:r>
            <a:r>
              <a:rPr lang="en-US" altLang="zh-CN" kern="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Cintrep</a:t>
            </a:r>
            <a:endParaRPr lang="en-US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933700" indent="-2933700"/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运行驱动人生</a:t>
            </a:r>
            <a:r>
              <a:rPr lang="zh-CN" altLang="en-US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类软件重装驱动（未解决请尝试“重装驱动强化版“见后）</a:t>
            </a:r>
            <a:endParaRPr lang="en-US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933700" indent="-2933700"/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7.</a:t>
            </a:r>
            <a:r>
              <a:rPr lang="zh-CN" altLang="en-US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开启相关网络连接所需服务（见“补充”）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8.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重启计算机</a:t>
            </a:r>
            <a:endParaRPr lang="en-US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9.</a:t>
            </a:r>
            <a:r>
              <a:rPr lang="zh-CN" altLang="en-US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重置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重装系统</a:t>
            </a:r>
            <a:endParaRPr lang="zh-CN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9293" y="1501629"/>
            <a:ext cx="261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这里，先简单做个分类：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3825411" y="1484851"/>
            <a:ext cx="251605" cy="1477328"/>
          </a:xfrm>
          <a:prstGeom prst="leftBrace">
            <a:avLst>
              <a:gd name="adj1" fmla="val 75422"/>
              <a:gd name="adj2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90266" y="2762124"/>
            <a:ext cx="17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处理通法：</a:t>
            </a:r>
          </a:p>
        </p:txBody>
      </p:sp>
      <p:sp>
        <p:nvSpPr>
          <p:cNvPr id="11" name="矩形: 剪去对角 10"/>
          <p:cNvSpPr/>
          <p:nvPr/>
        </p:nvSpPr>
        <p:spPr>
          <a:xfrm>
            <a:off x="8394363" y="1484851"/>
            <a:ext cx="2100265" cy="1006679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这里不考虑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651/691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8330" y="1942077"/>
            <a:ext cx="228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P.S </a:t>
            </a:r>
            <a:r>
              <a:rPr lang="zh-CN" altLang="en-US" b="1" dirty="0">
                <a:solidFill>
                  <a:schemeClr val="bg1"/>
                </a:solidFill>
              </a:rPr>
              <a:t>分类是按通常情况来说，没有绝对</a:t>
            </a:r>
          </a:p>
        </p:txBody>
      </p:sp>
    </p:spTree>
    <p:extLst>
      <p:ext uri="{BB962C8B-B14F-4D97-AF65-F5344CB8AC3E}">
        <p14:creationId xmlns:p14="http://schemas.microsoft.com/office/powerpoint/2010/main" val="14132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 animBg="1"/>
      <p:bldP spid="8" grpId="0"/>
      <p:bldP spid="1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13930" y="1263883"/>
            <a:ext cx="61043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重复检查各项服务是否开启，不要求按顺序：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Device Install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Sevise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DHCP Client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DNS Client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Device Setup Manager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DCOM Server Process Launcher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 Event Log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Secure Socket Tunneling Protocol Service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 Access Auto Connection Manager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 Access Connection Manager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 Procedure Call (RPC)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Telephony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Setup Service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List Service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Connections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Store Interface Service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Events Broker</a:t>
            </a:r>
          </a:p>
        </p:txBody>
      </p:sp>
      <p:sp>
        <p:nvSpPr>
          <p:cNvPr id="4" name="箭头: 五边形 3"/>
          <p:cNvSpPr/>
          <p:nvPr/>
        </p:nvSpPr>
        <p:spPr>
          <a:xfrm>
            <a:off x="1093250" y="752156"/>
            <a:ext cx="1035455" cy="30200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</a:p>
        </p:txBody>
      </p:sp>
    </p:spTree>
    <p:extLst>
      <p:ext uri="{BB962C8B-B14F-4D97-AF65-F5344CB8AC3E}">
        <p14:creationId xmlns:p14="http://schemas.microsoft.com/office/powerpoint/2010/main" val="24524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4467" y="3072270"/>
            <a:ext cx="9044032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一些疑难杂症</a:t>
            </a:r>
          </a:p>
        </p:txBody>
      </p:sp>
    </p:spTree>
    <p:extLst>
      <p:ext uri="{BB962C8B-B14F-4D97-AF65-F5344CB8AC3E}">
        <p14:creationId xmlns:p14="http://schemas.microsoft.com/office/powerpoint/2010/main" val="29373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/>
          <p:cNvSpPr/>
          <p:nvPr/>
        </p:nvSpPr>
        <p:spPr>
          <a:xfrm>
            <a:off x="327171" y="503339"/>
            <a:ext cx="4622334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无法访问图书馆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知网数据库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" t="-458" r="315" b="46927"/>
          <a:stretch/>
        </p:blipFill>
        <p:spPr>
          <a:xfrm>
            <a:off x="2638338" y="1790176"/>
            <a:ext cx="5924941" cy="21819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2538" y="5138023"/>
            <a:ext cx="915361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记下</a:t>
            </a: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地址、本机</a:t>
            </a: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、网关地址、出口</a:t>
            </a: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、宿舍号及床位号上报给组长</a:t>
            </a: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叫用户用纸记下信息（第一条）去找信息中心（实验楼</a:t>
            </a: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B207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）找李老师</a:t>
            </a:r>
            <a:endParaRPr lang="en-US" altLang="zh-CN" sz="2000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1898" y="139006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1898" y="4456403"/>
            <a:ext cx="17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处理流程：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99619" y="6022398"/>
            <a:ext cx="62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P.S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有时间的话，可以尝试机房重新跳线，有时可以解决</a:t>
            </a:r>
          </a:p>
        </p:txBody>
      </p:sp>
    </p:spTree>
    <p:extLst>
      <p:ext uri="{BB962C8B-B14F-4D97-AF65-F5344CB8AC3E}">
        <p14:creationId xmlns:p14="http://schemas.microsoft.com/office/powerpoint/2010/main" val="2692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89" y="1087254"/>
            <a:ext cx="5676001" cy="29681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7" y="1087254"/>
            <a:ext cx="5516751" cy="2968184"/>
          </a:xfrm>
          <a:prstGeom prst="rect">
            <a:avLst/>
          </a:prstGeom>
        </p:spPr>
      </p:pic>
      <p:sp>
        <p:nvSpPr>
          <p:cNvPr id="10" name="箭头: 右 9"/>
          <p:cNvSpPr/>
          <p:nvPr/>
        </p:nvSpPr>
        <p:spPr>
          <a:xfrm>
            <a:off x="6047206" y="2483141"/>
            <a:ext cx="336812" cy="302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2459" y="718793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2459" y="4150797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517" y="4304130"/>
            <a:ext cx="5239274" cy="2294389"/>
          </a:xfrm>
          <a:prstGeom prst="rect">
            <a:avLst/>
          </a:prstGeom>
        </p:spPr>
      </p:pic>
      <p:sp>
        <p:nvSpPr>
          <p:cNvPr id="11" name="箭头: 五边形 10"/>
          <p:cNvSpPr/>
          <p:nvPr/>
        </p:nvSpPr>
        <p:spPr>
          <a:xfrm>
            <a:off x="562062" y="374389"/>
            <a:ext cx="1035455" cy="30200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</a:p>
        </p:txBody>
      </p:sp>
    </p:spTree>
    <p:extLst>
      <p:ext uri="{BB962C8B-B14F-4D97-AF65-F5344CB8AC3E}">
        <p14:creationId xmlns:p14="http://schemas.microsoft.com/office/powerpoint/2010/main" val="11299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545285" y="444616"/>
            <a:ext cx="4622334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网络连接（文件夹）一片空白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121" r="29891" b="38808"/>
          <a:stretch/>
        </p:blipFill>
        <p:spPr>
          <a:xfrm>
            <a:off x="3447876" y="1912791"/>
            <a:ext cx="4518920" cy="19798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1898" y="139006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1898" y="4208054"/>
            <a:ext cx="17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73498" y="4754958"/>
            <a:ext cx="2601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激活相关网络组件</a:t>
            </a:r>
            <a:endParaRPr lang="en-US" altLang="zh-CN" sz="2000" b="1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下输入指令：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regsvr32 stobject.dll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regsvr32 netshell.dll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regsvr32 netcfgx.dll 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regsvr32 netman.dll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19065" y="4754958"/>
            <a:ext cx="2715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开启系统服务</a:t>
            </a:r>
            <a:endParaRPr lang="en-US" altLang="zh-CN" sz="2000" b="1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Connections</a:t>
            </a: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并将</a:t>
            </a:r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启动类型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设置为</a:t>
            </a:r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</a:p>
        </p:txBody>
      </p:sp>
    </p:spTree>
    <p:extLst>
      <p:ext uri="{BB962C8B-B14F-4D97-AF65-F5344CB8AC3E}">
        <p14:creationId xmlns:p14="http://schemas.microsoft.com/office/powerpoint/2010/main" val="6909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545284" y="444616"/>
            <a:ext cx="4739779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以太网属性、详细信息一片空白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112" y="181827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45019" y="848781"/>
            <a:ext cx="17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88986" y="1570646"/>
            <a:ext cx="2845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开启系统服务</a:t>
            </a:r>
            <a:endParaRPr lang="en-US" altLang="zh-CN" sz="2000" b="1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Setup Service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Events Broker</a:t>
            </a: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并将</a:t>
            </a:r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启动类型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设置为</a:t>
            </a:r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0" y="2619971"/>
            <a:ext cx="2001225" cy="29308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33" y="2619972"/>
            <a:ext cx="2030882" cy="293085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77798" y="5764755"/>
            <a:ext cx="77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84772" y="5767747"/>
            <a:ext cx="78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45019" y="3159755"/>
            <a:ext cx="40663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图一空白图二一定空白；但图二空白，图一不一定空白。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如果是后者，即图一正常的情况，请在图一（见图圈内）处，卸载不相关的协议如：</a:t>
            </a:r>
            <a:r>
              <a:rPr lang="zh-CN" altLang="en-US" dirty="0">
                <a:solidFill>
                  <a:srgbClr val="FFFF00"/>
                </a:solidFill>
              </a:rPr>
              <a:t>“</a:t>
            </a:r>
            <a:r>
              <a:rPr lang="en-US" altLang="zh-CN" dirty="0">
                <a:solidFill>
                  <a:srgbClr val="FFFF00"/>
                </a:solidFill>
              </a:rPr>
              <a:t>360</a:t>
            </a:r>
            <a:r>
              <a:rPr lang="zh-CN" altLang="en-US" dirty="0">
                <a:solidFill>
                  <a:srgbClr val="FFFF00"/>
                </a:solidFill>
              </a:rPr>
              <a:t>局域网防护驱动程序”、“</a:t>
            </a:r>
            <a:r>
              <a:rPr lang="en-US" altLang="zh-CN" dirty="0" err="1">
                <a:solidFill>
                  <a:srgbClr val="FFFF00"/>
                </a:solidFill>
              </a:rPr>
              <a:t>Liebao</a:t>
            </a:r>
            <a:r>
              <a:rPr lang="en-US" altLang="zh-CN" dirty="0">
                <a:solidFill>
                  <a:srgbClr val="FFFF00"/>
                </a:solidFill>
              </a:rPr>
              <a:t> </a:t>
            </a:r>
            <a:r>
              <a:rPr lang="en-US" altLang="zh-CN" dirty="0" err="1">
                <a:solidFill>
                  <a:srgbClr val="FFFF00"/>
                </a:solidFill>
              </a:rPr>
              <a:t>WiFi</a:t>
            </a:r>
            <a:r>
              <a:rPr lang="en-US" altLang="zh-CN" dirty="0">
                <a:solidFill>
                  <a:srgbClr val="FFFF00"/>
                </a:solidFill>
              </a:rPr>
              <a:t> NAT Driver</a:t>
            </a:r>
            <a:r>
              <a:rPr lang="zh-CN" altLang="en-US" dirty="0">
                <a:solidFill>
                  <a:srgbClr val="FFFF00"/>
                </a:solidFill>
              </a:rPr>
              <a:t>”、“</a:t>
            </a:r>
            <a:r>
              <a:rPr lang="en-US" altLang="zh-CN" dirty="0" err="1">
                <a:solidFill>
                  <a:srgbClr val="FFFF00"/>
                </a:solidFill>
              </a:rPr>
              <a:t>WifiMaster</a:t>
            </a:r>
            <a:r>
              <a:rPr lang="en-US" altLang="zh-CN" dirty="0">
                <a:solidFill>
                  <a:srgbClr val="FFFF00"/>
                </a:solidFill>
              </a:rPr>
              <a:t> NAT Driver</a:t>
            </a:r>
            <a:r>
              <a:rPr lang="zh-CN" altLang="en-US" dirty="0">
                <a:solidFill>
                  <a:srgbClr val="FFFF00"/>
                </a:solidFill>
              </a:rPr>
              <a:t>”、“</a:t>
            </a:r>
            <a:r>
              <a:rPr lang="en-US" altLang="zh-CN" dirty="0">
                <a:solidFill>
                  <a:srgbClr val="FFFF00"/>
                </a:solidFill>
              </a:rPr>
              <a:t>Network Lightweight Filter</a:t>
            </a:r>
            <a:r>
              <a:rPr lang="zh-CN" altLang="en-US" dirty="0">
                <a:solidFill>
                  <a:srgbClr val="FFFF00"/>
                </a:solidFill>
              </a:rPr>
              <a:t>”等</a:t>
            </a:r>
            <a:r>
              <a:rPr lang="zh-CN" altLang="en-US" dirty="0">
                <a:solidFill>
                  <a:schemeClr val="bg1"/>
                </a:solidFill>
              </a:rPr>
              <a:t>，然后重新禁用启用以太网，观察图二是否正常。</a:t>
            </a:r>
          </a:p>
        </p:txBody>
      </p:sp>
      <p:sp>
        <p:nvSpPr>
          <p:cNvPr id="18" name="椭圆 17"/>
          <p:cNvSpPr/>
          <p:nvPr/>
        </p:nvSpPr>
        <p:spPr>
          <a:xfrm>
            <a:off x="972285" y="3406633"/>
            <a:ext cx="2181973" cy="1156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箭头: 五边形 14"/>
          <p:cNvSpPr/>
          <p:nvPr/>
        </p:nvSpPr>
        <p:spPr>
          <a:xfrm>
            <a:off x="6445019" y="3008753"/>
            <a:ext cx="1035455" cy="30200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</a:p>
        </p:txBody>
      </p:sp>
    </p:spTree>
    <p:extLst>
      <p:ext uri="{BB962C8B-B14F-4D97-AF65-F5344CB8AC3E}">
        <p14:creationId xmlns:p14="http://schemas.microsoft.com/office/powerpoint/2010/main" val="22496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2" grpId="0"/>
      <p:bldP spid="13" grpId="0"/>
      <p:bldP spid="14" grpId="0"/>
      <p:bldP spid="1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Q图片201601061832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32" y="2271176"/>
            <a:ext cx="5053798" cy="320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箭头: 五边形 2"/>
          <p:cNvSpPr/>
          <p:nvPr/>
        </p:nvSpPr>
        <p:spPr>
          <a:xfrm>
            <a:off x="734607" y="570451"/>
            <a:ext cx="3879338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已连接但无法上网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0663" y="131565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6463" y="1809511"/>
            <a:ext cx="419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已连接网络，但无法上网，查看网络状态：已发送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，已接受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或 已发送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，已接受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607" y="2900003"/>
            <a:ext cx="17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9627" y="3485339"/>
            <a:ext cx="4392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不管是有上行无下行或无上行无下行还是怎么样，首先用排除法排除电脑问题。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如果是电脑问题，首先考虑用户电脑端口问题，没问题的话，再常规处理（跑神器、重装网卡驱动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balabala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），不行就试试改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地址后一位。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如果不是电脑问题，考虑各物理连接处连接情况，端口铜片氧化概率较大，有可能是网线水晶头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床位端口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墙线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交换机端口，用排除法一一排查。</a:t>
            </a:r>
          </a:p>
        </p:txBody>
      </p:sp>
    </p:spTree>
    <p:extLst>
      <p:ext uri="{BB962C8B-B14F-4D97-AF65-F5344CB8AC3E}">
        <p14:creationId xmlns:p14="http://schemas.microsoft.com/office/powerpoint/2010/main" val="39156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645952" y="662730"/>
            <a:ext cx="4337109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没有本地连接，装不上驱动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0176" y="1707376"/>
            <a:ext cx="612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通常常规处理依然不行后，我们采取手动删除注册表法。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0176" y="2508308"/>
            <a:ext cx="11190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运行，</a:t>
            </a:r>
            <a:r>
              <a:rPr lang="en-US" altLang="zh-CN" dirty="0" err="1">
                <a:solidFill>
                  <a:schemeClr val="bg1"/>
                </a:solidFill>
              </a:rPr>
              <a:t>Regedit</a:t>
            </a:r>
            <a:r>
              <a:rPr lang="zh-CN" altLang="en-US" dirty="0">
                <a:solidFill>
                  <a:schemeClr val="bg1"/>
                </a:solidFill>
              </a:rPr>
              <a:t>，定位到这三个项：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HKEY_LOCAL_MACHINE\SYSTEM\</a:t>
            </a:r>
            <a:r>
              <a:rPr lang="en-US" altLang="zh-CN" dirty="0" err="1">
                <a:solidFill>
                  <a:schemeClr val="bg1"/>
                </a:solidFill>
              </a:rPr>
              <a:t>CurrentControlSet</a:t>
            </a:r>
            <a:r>
              <a:rPr lang="en-US" altLang="zh-CN" dirty="0">
                <a:solidFill>
                  <a:schemeClr val="bg1"/>
                </a:solidFill>
              </a:rPr>
              <a:t>\Control\Class\{4d36e972-e325-11ce-bfc1-08002be10318}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HKEY_LOCAL_MACHINE\SOFTWARE\Microsoft\Windows NT\</a:t>
            </a:r>
            <a:r>
              <a:rPr lang="en-US" altLang="zh-CN" dirty="0" err="1">
                <a:solidFill>
                  <a:schemeClr val="bg1"/>
                </a:solidFill>
              </a:rPr>
              <a:t>CurrentVersion</a:t>
            </a:r>
            <a:r>
              <a:rPr lang="en-US" altLang="zh-CN" dirty="0">
                <a:solidFill>
                  <a:schemeClr val="bg1"/>
                </a:solidFill>
              </a:rPr>
              <a:t>\</a:t>
            </a:r>
            <a:r>
              <a:rPr lang="en-US" altLang="zh-CN" dirty="0" err="1">
                <a:solidFill>
                  <a:schemeClr val="bg1"/>
                </a:solidFill>
              </a:rPr>
              <a:t>NetworkList</a:t>
            </a:r>
            <a:r>
              <a:rPr lang="en-US" altLang="zh-CN" dirty="0">
                <a:solidFill>
                  <a:schemeClr val="bg1"/>
                </a:solidFill>
              </a:rPr>
              <a:t>\Profiles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HKEY_LOCAL_MACHINE\SOFTWARE\Microsoft\Windows NT\</a:t>
            </a:r>
            <a:r>
              <a:rPr lang="en-US" altLang="zh-CN" dirty="0" err="1">
                <a:solidFill>
                  <a:schemeClr val="bg1"/>
                </a:solidFill>
              </a:rPr>
              <a:t>CurrentVersion</a:t>
            </a:r>
            <a:r>
              <a:rPr lang="en-US" altLang="zh-CN" dirty="0">
                <a:solidFill>
                  <a:schemeClr val="bg1"/>
                </a:solidFill>
              </a:rPr>
              <a:t>\</a:t>
            </a:r>
            <a:r>
              <a:rPr lang="en-US" altLang="zh-CN" dirty="0" err="1">
                <a:solidFill>
                  <a:schemeClr val="bg1"/>
                </a:solidFill>
              </a:rPr>
              <a:t>NetworkList</a:t>
            </a:r>
            <a:r>
              <a:rPr lang="en-US" altLang="zh-CN" dirty="0">
                <a:solidFill>
                  <a:schemeClr val="bg1"/>
                </a:solidFill>
              </a:rPr>
              <a:t>\Signatures\Unmanaged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0176" y="4714613"/>
            <a:ext cx="1059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观察右侧相关键值（如</a:t>
            </a:r>
            <a:r>
              <a:rPr lang="en-US" altLang="zh-CN" dirty="0" err="1">
                <a:solidFill>
                  <a:schemeClr val="bg1"/>
                </a:solidFill>
              </a:rPr>
              <a:t>DriverDesc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Description</a:t>
            </a:r>
            <a:r>
              <a:rPr lang="zh-CN" altLang="en-US" dirty="0">
                <a:solidFill>
                  <a:schemeClr val="bg1"/>
                </a:solidFill>
              </a:rPr>
              <a:t>）判断本地连接（以太网），删除相关的整个子项后，运行驱动人生类软件重装网卡驱动。</a:t>
            </a:r>
          </a:p>
        </p:txBody>
      </p:sp>
      <p:sp>
        <p:nvSpPr>
          <p:cNvPr id="8" name="矩形: 剪去对角 7"/>
          <p:cNvSpPr/>
          <p:nvPr/>
        </p:nvSpPr>
        <p:spPr>
          <a:xfrm>
            <a:off x="8271545" y="1070029"/>
            <a:ext cx="2575420" cy="1006679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重装驱动强化版</a:t>
            </a:r>
          </a:p>
        </p:txBody>
      </p:sp>
    </p:spTree>
    <p:extLst>
      <p:ext uri="{BB962C8B-B14F-4D97-AF65-F5344CB8AC3E}">
        <p14:creationId xmlns:p14="http://schemas.microsoft.com/office/powerpoint/2010/main" val="36522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081236" y="2401594"/>
            <a:ext cx="3980996" cy="1971612"/>
            <a:chOff x="2728686" y="2430169"/>
            <a:chExt cx="3980996" cy="1971612"/>
          </a:xfrm>
        </p:grpSpPr>
        <p:sp>
          <p:nvSpPr>
            <p:cNvPr id="4" name="文本框 3"/>
            <p:cNvSpPr txBox="1"/>
            <p:nvPr/>
          </p:nvSpPr>
          <p:spPr>
            <a:xfrm>
              <a:off x="2832497" y="3693895"/>
              <a:ext cx="3479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000" spc="3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Showcard Gothic" panose="04020904020102020604" pitchFamily="82" charset="0"/>
                </a:rPr>
                <a:t>Network maintenance </a:t>
              </a:r>
              <a:endParaRPr lang="zh-HK" altLang="en-US" sz="20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728686" y="2714171"/>
              <a:ext cx="3686628" cy="972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7200" b="1" spc="300" dirty="0">
                  <a:solidFill>
                    <a:schemeClr val="tx2"/>
                  </a:solidFill>
                </a:rPr>
                <a:t>THANKS</a:t>
              </a:r>
              <a:endParaRPr lang="zh-HK" altLang="en-US" sz="7200" b="1" spc="300" dirty="0">
                <a:solidFill>
                  <a:schemeClr val="tx2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066744" y="2430169"/>
              <a:ext cx="642938" cy="642938"/>
              <a:chOff x="-557213" y="1285875"/>
              <a:chExt cx="3371852" cy="33718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椭圆 6"/>
              <p:cNvSpPr/>
              <p:nvPr/>
            </p:nvSpPr>
            <p:spPr>
              <a:xfrm>
                <a:off x="-557213" y="1285875"/>
                <a:ext cx="3371852" cy="3371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8" name="加号 7"/>
              <p:cNvSpPr/>
              <p:nvPr/>
            </p:nvSpPr>
            <p:spPr>
              <a:xfrm>
                <a:off x="-378619" y="1464469"/>
                <a:ext cx="3014663" cy="3014663"/>
              </a:xfrm>
              <a:prstGeom prst="mathPlus">
                <a:avLst>
                  <a:gd name="adj1" fmla="val 9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26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22016" y="3080701"/>
            <a:ext cx="4391559" cy="926154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</a:t>
            </a:r>
          </a:p>
        </p:txBody>
      </p:sp>
    </p:spTree>
    <p:extLst>
      <p:ext uri="{BB962C8B-B14F-4D97-AF65-F5344CB8AC3E}">
        <p14:creationId xmlns:p14="http://schemas.microsoft.com/office/powerpoint/2010/main" val="18330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/>
          <p:cNvSpPr/>
          <p:nvPr/>
        </p:nvSpPr>
        <p:spPr>
          <a:xfrm>
            <a:off x="553673" y="562062"/>
            <a:ext cx="3749879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动手前先看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03633" y="1815988"/>
            <a:ext cx="8095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值班过程中看到一些大一非正式成员，拿到一台电脑上来就直接各种操作，由于网维工作的性质，秉承“效率至上”，是十分不推荐的，在进行正式处理之前，首先观察一下几点：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48255" y="3286628"/>
            <a:ext cx="8367320" cy="1754326"/>
            <a:chOff x="2130803" y="3202991"/>
            <a:chExt cx="7692705" cy="1754326"/>
          </a:xfrm>
        </p:grpSpPr>
        <p:sp>
          <p:nvSpPr>
            <p:cNvPr id="8" name="文本框 7"/>
            <p:cNvSpPr txBox="1"/>
            <p:nvPr/>
          </p:nvSpPr>
          <p:spPr>
            <a:xfrm>
              <a:off x="2130803" y="3202991"/>
              <a:ext cx="76927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chemeClr val="bg1"/>
                  </a:solidFill>
                </a:rPr>
                <a:t>网线是否插入床位端口及用户电脑、交换机是否开启（尤其女生宿舍，</a:t>
              </a:r>
              <a:r>
                <a:rPr lang="en-US" altLang="zh-CN" dirty="0">
                  <a:solidFill>
                    <a:schemeClr val="bg1"/>
                  </a:solidFill>
                </a:rPr>
                <a:t>- -</a:t>
              </a:r>
              <a:r>
                <a:rPr lang="zh-CN" altLang="en-US" dirty="0">
                  <a:solidFill>
                    <a:schemeClr val="bg1"/>
                  </a:solidFill>
                </a:rPr>
                <a:t>）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chemeClr val="bg1"/>
                  </a:solidFill>
                </a:rPr>
                <a:t>舍友或本人是否使用路由器，造成获取错误</a:t>
              </a:r>
              <a:r>
                <a:rPr lang="en-US" altLang="zh-CN" dirty="0" err="1">
                  <a:solidFill>
                    <a:schemeClr val="bg1"/>
                  </a:solidFill>
                </a:rPr>
                <a:t>ip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chemeClr val="bg1"/>
                  </a:solidFill>
                </a:rPr>
                <a:t>观察        的状态，查看以太网详细信息（</a:t>
              </a:r>
              <a:r>
                <a:rPr lang="en-US" altLang="zh-CN" dirty="0" err="1">
                  <a:solidFill>
                    <a:schemeClr val="bg1"/>
                  </a:solidFill>
                </a:rPr>
                <a:t>ip</a:t>
              </a:r>
              <a:r>
                <a:rPr lang="zh-CN" altLang="en-US" dirty="0">
                  <a:solidFill>
                    <a:schemeClr val="bg1"/>
                  </a:solidFill>
                </a:rPr>
                <a:t>地址</a:t>
              </a:r>
              <a:r>
                <a:rPr lang="en-US" altLang="zh-CN" dirty="0">
                  <a:solidFill>
                    <a:schemeClr val="bg1"/>
                  </a:solidFill>
                </a:rPr>
                <a:t>/DNS</a:t>
              </a:r>
              <a:r>
                <a:rPr lang="zh-CN" altLang="en-US" dirty="0">
                  <a:solidFill>
                    <a:schemeClr val="bg1"/>
                  </a:solidFill>
                </a:rPr>
                <a:t>服务器地址），是否在相应运营商的正确网段内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en-US" altLang="zh-CN" dirty="0">
                <a:solidFill>
                  <a:schemeClr val="bg1"/>
                </a:solidFill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6520" y="3822607"/>
              <a:ext cx="266667" cy="23809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707770" y="5249710"/>
            <a:ext cx="6102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在检查了这几项后，我们再做接下来问题处理的判定，效率更高。</a:t>
            </a:r>
          </a:p>
        </p:txBody>
      </p:sp>
    </p:spTree>
    <p:extLst>
      <p:ext uri="{BB962C8B-B14F-4D97-AF65-F5344CB8AC3E}">
        <p14:creationId xmlns:p14="http://schemas.microsoft.com/office/powerpoint/2010/main" val="20026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21851" y="1767186"/>
            <a:ext cx="935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守着学校网络安全、资源公平原则，校园内禁止使用路由器或破解路由器进行热点分享，如有造成他人获取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开头的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地址导致无法上网，请按照以下操作：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2" y="3263915"/>
            <a:ext cx="6357676" cy="3312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7148" y="2618340"/>
            <a:ext cx="743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用户电脑上，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CMD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界面键入：“</a:t>
            </a:r>
            <a:r>
              <a:rPr lang="en-US" altLang="zh-CN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arp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–a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“，回车，发拍照、宿舍号给组长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7856" y="1121611"/>
            <a:ext cx="229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bg2"/>
                </a:solidFill>
              </a:rPr>
              <a:t>路由器干扰</a:t>
            </a:r>
          </a:p>
        </p:txBody>
      </p:sp>
      <p:sp>
        <p:nvSpPr>
          <p:cNvPr id="4" name="箭头: 五边形 3"/>
          <p:cNvSpPr/>
          <p:nvPr/>
        </p:nvSpPr>
        <p:spPr>
          <a:xfrm>
            <a:off x="1121693" y="676340"/>
            <a:ext cx="1035455" cy="30200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</a:p>
        </p:txBody>
      </p:sp>
    </p:spTree>
    <p:extLst>
      <p:ext uri="{BB962C8B-B14F-4D97-AF65-F5344CB8AC3E}">
        <p14:creationId xmlns:p14="http://schemas.microsoft.com/office/powerpoint/2010/main" val="14134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8002" y="747489"/>
            <a:ext cx="229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bg2"/>
                </a:solidFill>
              </a:rPr>
              <a:t>IP</a:t>
            </a:r>
            <a:r>
              <a:rPr lang="zh-CN" altLang="en-US" b="1" dirty="0">
                <a:solidFill>
                  <a:schemeClr val="bg2"/>
                </a:solidFill>
              </a:rPr>
              <a:t>、</a:t>
            </a:r>
            <a:r>
              <a:rPr lang="en-US" altLang="zh-CN" b="1" dirty="0">
                <a:solidFill>
                  <a:schemeClr val="bg2"/>
                </a:solidFill>
              </a:rPr>
              <a:t>DNS</a:t>
            </a:r>
            <a:r>
              <a:rPr lang="zh-CN" altLang="en-US" b="1" dirty="0">
                <a:solidFill>
                  <a:schemeClr val="bg2"/>
                </a:solidFill>
              </a:rPr>
              <a:t>初判定</a:t>
            </a:r>
          </a:p>
        </p:txBody>
      </p:sp>
      <p:sp>
        <p:nvSpPr>
          <p:cNvPr id="4" name="矩形 3"/>
          <p:cNvSpPr/>
          <p:nvPr/>
        </p:nvSpPr>
        <p:spPr>
          <a:xfrm>
            <a:off x="2028824" y="1324660"/>
            <a:ext cx="84963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TCP/ipv4</a:t>
            </a:r>
            <a:r>
              <a:rPr lang="zh-CN" altLang="en-US" sz="2000" dirty="0">
                <a:solidFill>
                  <a:schemeClr val="bg1"/>
                </a:solidFill>
              </a:rPr>
              <a:t>内</a:t>
            </a:r>
            <a:r>
              <a:rPr lang="en-US" altLang="zh-CN" sz="2000" dirty="0" err="1">
                <a:solidFill>
                  <a:schemeClr val="bg1"/>
                </a:solidFill>
              </a:rPr>
              <a:t>Ip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 err="1">
                <a:solidFill>
                  <a:schemeClr val="bg1"/>
                </a:solidFill>
              </a:rPr>
              <a:t>dns</a:t>
            </a:r>
            <a:r>
              <a:rPr lang="zh-CN" altLang="en-US" sz="2000" dirty="0">
                <a:solidFill>
                  <a:schemeClr val="bg1"/>
                </a:solidFill>
              </a:rPr>
              <a:t>设置为自动获取后，查看以太网（本地连接）网络详细信息</a:t>
            </a:r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正常获取到</a:t>
            </a:r>
            <a:r>
              <a:rPr lang="en-US" altLang="zh-CN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ip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地址：移动的</a:t>
            </a:r>
            <a:r>
              <a:rPr lang="en-US" altLang="zh-CN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ip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通常为</a:t>
            </a:r>
            <a:r>
              <a:rPr lang="en-US" altLang="zh-CN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169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开头（除</a:t>
            </a:r>
            <a:r>
              <a:rPr lang="en-US" altLang="zh-CN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169.254.XXX.XXX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）</a:t>
            </a:r>
            <a:endParaRPr lang="en-US" altLang="zh-CN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  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联通电信的为</a:t>
            </a:r>
            <a:r>
              <a:rPr lang="en-US" altLang="zh-CN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172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开头（电信的为</a:t>
            </a:r>
            <a:r>
              <a:rPr lang="en-US" altLang="zh-CN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172.19.XXX.XXX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）</a:t>
            </a:r>
            <a:endParaRPr lang="en-US" altLang="zh-CN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bg1"/>
                </a:solidFill>
              </a:rPr>
              <a:t>电信</a:t>
            </a:r>
            <a:r>
              <a:rPr lang="en-US" altLang="zh-CN" sz="2000" dirty="0">
                <a:solidFill>
                  <a:schemeClr val="bg1"/>
                </a:solidFill>
              </a:rPr>
              <a:t>DNS</a:t>
            </a:r>
            <a:r>
              <a:rPr lang="zh-CN" altLang="en-US" sz="2000" dirty="0">
                <a:solidFill>
                  <a:schemeClr val="bg1"/>
                </a:solidFill>
              </a:rPr>
              <a:t>（有时用户电脑无法获取</a:t>
            </a:r>
            <a:r>
              <a:rPr lang="en-US" altLang="zh-CN" sz="2000" dirty="0">
                <a:solidFill>
                  <a:schemeClr val="bg1"/>
                </a:solidFill>
              </a:rPr>
              <a:t>DNS</a:t>
            </a:r>
            <a:r>
              <a:rPr lang="zh-CN" altLang="en-US" sz="2000" dirty="0">
                <a:solidFill>
                  <a:schemeClr val="bg1"/>
                </a:solidFill>
              </a:rPr>
              <a:t>时，需要手动输入）：</a:t>
            </a:r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 【202.96.128.86】【202.96.128.166】【202.96.134.33】 【202.96.128.68】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8002" y="4605114"/>
            <a:ext cx="229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bg2"/>
                </a:solidFill>
              </a:rPr>
              <a:t>排除法初判定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28824" y="5267325"/>
            <a:ext cx="873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有时候我们在遇到一个比较复杂的问题，根据经验感觉常规处理很麻烦的情况，建议不要盲目下手，可以先用一台正常的电脑连接试试，若不可以上，你该庆幸你没浪费时间在那台电脑上，赶紧看看物理连接哪里出问题吧</a:t>
            </a:r>
            <a:r>
              <a:rPr lang="en-US" altLang="zh-CN" dirty="0">
                <a:solidFill>
                  <a:schemeClr val="bg1"/>
                </a:solidFill>
              </a:rPr>
              <a:t>~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008" y="30722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电信：天翼客户端</a:t>
            </a:r>
          </a:p>
        </p:txBody>
      </p:sp>
    </p:spTree>
    <p:extLst>
      <p:ext uri="{BB962C8B-B14F-4D97-AF65-F5344CB8AC3E}">
        <p14:creationId xmlns:p14="http://schemas.microsoft.com/office/powerpoint/2010/main" val="6497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1416" y="5020596"/>
            <a:ext cx="841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HKEY_LOCAL_MACHINE\SYSTEM\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CurrentControlSet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\Services\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ESurfingSvr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五边形 2"/>
          <p:cNvSpPr/>
          <p:nvPr/>
        </p:nvSpPr>
        <p:spPr>
          <a:xfrm>
            <a:off x="513782" y="531331"/>
            <a:ext cx="4830005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天翼客户端：拨号服务无法启动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59016" y="1406941"/>
            <a:ext cx="872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说白了，天翼客户端的核心就是</a:t>
            </a:r>
            <a:r>
              <a:rPr lang="en-US" altLang="zh-CN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ESurfingSvr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服务，这个服务是能让你正常连接、检测共享软件等等一系列操作的关键。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03632" y="2266760"/>
            <a:ext cx="8909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首先尝试（未解决的依次执行到下一步，解决跳出）：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退出客户端，右键以管理员权限重新运行客户端连接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手动打开系统服务，定位到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ESurfingSvr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服务，手动开启，启动类型更改为自动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卸载客户端，删除用户配置，重新下载最新客户端（建议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盘里放一份），右键以管理员权限安装客户端，尝试连接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重新卸载，重新安装（右键以管理员权限）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重复两遍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9174" y="4437776"/>
            <a:ext cx="396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还是不行？运行，</a:t>
            </a:r>
            <a:r>
              <a:rPr lang="en-US" altLang="zh-CN" dirty="0" err="1">
                <a:solidFill>
                  <a:schemeClr val="bg1"/>
                </a:solidFill>
              </a:rPr>
              <a:t>Regedit</a:t>
            </a:r>
            <a:r>
              <a:rPr lang="zh-CN" altLang="en-US" dirty="0">
                <a:solidFill>
                  <a:schemeClr val="bg1"/>
                </a:solidFill>
              </a:rPr>
              <a:t>，定位到：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2634" y="5865896"/>
            <a:ext cx="971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删除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ESurfingSvr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整项，重新卸载安装客户端，还是不行？建议：创建新系统用户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重装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/>
          <p:cNvSpPr/>
          <p:nvPr/>
        </p:nvSpPr>
        <p:spPr>
          <a:xfrm>
            <a:off x="513782" y="531331"/>
            <a:ext cx="4830005" cy="48656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天翼客户端系：各种非常规报错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1074" y="1299404"/>
            <a:ext cx="7371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该客户端除了几个常见的典型的报错，其他的例如：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1"/>
                </a:solidFill>
              </a:rPr>
              <a:t>网络好像不通了</a:t>
            </a:r>
            <a:r>
              <a:rPr lang="en-US" altLang="zh-CN" dirty="0">
                <a:solidFill>
                  <a:schemeClr val="bg1"/>
                </a:solidFill>
              </a:rPr>
              <a:t>(%s)</a:t>
            </a:r>
            <a:r>
              <a:rPr lang="zh-CN" altLang="zh-CN" dirty="0">
                <a:solidFill>
                  <a:schemeClr val="bg1"/>
                </a:solidFill>
              </a:rPr>
              <a:t>，网络状态检查失败。</a:t>
            </a:r>
            <a:r>
              <a:rPr lang="en-US" altLang="zh-CN" dirty="0">
                <a:solidFill>
                  <a:schemeClr val="bg1"/>
                </a:solidFill>
              </a:rPr>
              <a:t>(105)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1"/>
                </a:solidFill>
              </a:rPr>
              <a:t>网络好像不通了</a:t>
            </a:r>
            <a:r>
              <a:rPr lang="en-US" altLang="zh-CN" dirty="0">
                <a:solidFill>
                  <a:schemeClr val="bg1"/>
                </a:solidFill>
              </a:rPr>
              <a:t>(%s)</a:t>
            </a:r>
            <a:r>
              <a:rPr lang="zh-CN" altLang="zh-CN" dirty="0">
                <a:solidFill>
                  <a:schemeClr val="bg1"/>
                </a:solidFill>
              </a:rPr>
              <a:t>，获取配置项失败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r>
              <a:rPr lang="en-US" altLang="zh-CN" dirty="0">
                <a:solidFill>
                  <a:schemeClr val="bg1"/>
                </a:solidFill>
              </a:rPr>
              <a:t>(102)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1"/>
                </a:solidFill>
              </a:rPr>
              <a:t>网络好像不通了</a:t>
            </a:r>
            <a:r>
              <a:rPr lang="en-US" altLang="zh-CN" dirty="0">
                <a:solidFill>
                  <a:schemeClr val="bg1"/>
                </a:solidFill>
              </a:rPr>
              <a:t>(%s)</a:t>
            </a:r>
            <a:r>
              <a:rPr lang="zh-CN" altLang="zh-CN" dirty="0">
                <a:solidFill>
                  <a:schemeClr val="bg1"/>
                </a:solidFill>
              </a:rPr>
              <a:t>，获取</a:t>
            </a:r>
            <a:r>
              <a:rPr lang="en-US" altLang="zh-CN" dirty="0">
                <a:solidFill>
                  <a:schemeClr val="bg1"/>
                </a:solidFill>
              </a:rPr>
              <a:t>ticket</a:t>
            </a:r>
            <a:r>
              <a:rPr lang="zh-CN" altLang="zh-CN" dirty="0">
                <a:solidFill>
                  <a:schemeClr val="bg1"/>
                </a:solidFill>
              </a:rPr>
              <a:t>失败。</a:t>
            </a:r>
            <a:r>
              <a:rPr lang="en-US" altLang="zh-CN" dirty="0">
                <a:solidFill>
                  <a:schemeClr val="bg1"/>
                </a:solidFill>
              </a:rPr>
              <a:t>(104)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…..</a:t>
            </a:r>
            <a:r>
              <a:rPr lang="zh-CN" altLang="en-US" dirty="0">
                <a:solidFill>
                  <a:schemeClr val="bg1"/>
                </a:solidFill>
              </a:rPr>
              <a:t>等等类似的非常规报错，我们采取一套通用解决方法：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726817" y="3089474"/>
            <a:ext cx="10795517" cy="3151164"/>
            <a:chOff x="774442" y="3058243"/>
            <a:chExt cx="10795517" cy="3151164"/>
          </a:xfrm>
        </p:grpSpPr>
        <p:cxnSp>
          <p:nvCxnSpPr>
            <p:cNvPr id="116" name="直接连接符 115"/>
            <p:cNvCxnSpPr>
              <a:cxnSpLocks/>
              <a:stCxn id="84" idx="3"/>
            </p:cNvCxnSpPr>
            <p:nvPr/>
          </p:nvCxnSpPr>
          <p:spPr>
            <a:xfrm>
              <a:off x="10860832" y="5043492"/>
              <a:ext cx="709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11569959" y="5043491"/>
              <a:ext cx="0" cy="913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>
              <a:endCxn id="85" idx="3"/>
            </p:cNvCxnSpPr>
            <p:nvPr/>
          </p:nvCxnSpPr>
          <p:spPr>
            <a:xfrm flipH="1">
              <a:off x="10929863" y="5950902"/>
              <a:ext cx="640096" cy="6579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46" name="组合 145"/>
            <p:cNvGrpSpPr/>
            <p:nvPr/>
          </p:nvGrpSpPr>
          <p:grpSpPr>
            <a:xfrm>
              <a:off x="774442" y="3058243"/>
              <a:ext cx="10155421" cy="3151164"/>
              <a:chOff x="774442" y="3058243"/>
              <a:chExt cx="10155421" cy="3151164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774442" y="3058243"/>
                <a:ext cx="10155421" cy="3151164"/>
                <a:chOff x="699797" y="3710211"/>
                <a:chExt cx="10155421" cy="3151164"/>
              </a:xfrm>
            </p:grpSpPr>
            <p:sp>
              <p:nvSpPr>
                <p:cNvPr id="9" name="矩形: 圆角 8"/>
                <p:cNvSpPr/>
                <p:nvPr/>
              </p:nvSpPr>
              <p:spPr>
                <a:xfrm>
                  <a:off x="699797" y="4095443"/>
                  <a:ext cx="1184988" cy="61281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查看本机</a:t>
                  </a:r>
                  <a:r>
                    <a:rPr lang="en-US" altLang="zh-CN" dirty="0" err="1"/>
                    <a:t>ip</a:t>
                  </a:r>
                  <a:r>
                    <a:rPr lang="zh-CN" altLang="en-US" dirty="0"/>
                    <a:t>地址</a:t>
                  </a: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5677825" y="4032517"/>
                  <a:ext cx="6624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正确</a:t>
                  </a: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4114949" y="5396986"/>
                  <a:ext cx="7719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错误</a:t>
                  </a:r>
                </a:p>
              </p:txBody>
            </p:sp>
            <p:sp>
              <p:nvSpPr>
                <p:cNvPr id="63" name="流程图: 决策 62"/>
                <p:cNvSpPr/>
                <p:nvPr/>
              </p:nvSpPr>
              <p:spPr>
                <a:xfrm>
                  <a:off x="2477576" y="3710211"/>
                  <a:ext cx="3083468" cy="1383281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获取到的</a:t>
                  </a:r>
                  <a:r>
                    <a:rPr lang="en-US" altLang="zh-CN" dirty="0" err="1">
                      <a:solidFill>
                        <a:schemeClr val="bg1"/>
                      </a:solidFill>
                    </a:rPr>
                    <a:t>ip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地址是否正确</a:t>
                  </a:r>
                  <a:endParaRPr lang="en-US" altLang="zh-CN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5" name="直接连接符 64"/>
                <p:cNvCxnSpPr>
                  <a:stCxn id="9" idx="3"/>
                  <a:endCxn id="63" idx="1"/>
                </p:cNvCxnSpPr>
                <p:nvPr/>
              </p:nvCxnSpPr>
              <p:spPr>
                <a:xfrm>
                  <a:off x="1884785" y="4401851"/>
                  <a:ext cx="592791" cy="1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70" name="矩形: 圆角 69"/>
                <p:cNvSpPr/>
                <p:nvPr/>
              </p:nvSpPr>
              <p:spPr>
                <a:xfrm>
                  <a:off x="6485072" y="4014711"/>
                  <a:ext cx="1346033" cy="76951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重新设置系统时间</a:t>
                  </a:r>
                  <a:endParaRPr lang="en-US" altLang="zh-CN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2" name="直接连接符 71"/>
                <p:cNvCxnSpPr>
                  <a:cxnSpLocks/>
                  <a:stCxn id="63" idx="2"/>
                </p:cNvCxnSpPr>
                <p:nvPr/>
              </p:nvCxnSpPr>
              <p:spPr>
                <a:xfrm>
                  <a:off x="4019310" y="5093492"/>
                  <a:ext cx="0" cy="6728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>
                  <a:cxnSpLocks/>
                </p:cNvCxnSpPr>
                <p:nvPr/>
              </p:nvCxnSpPr>
              <p:spPr>
                <a:xfrm>
                  <a:off x="4019310" y="5766318"/>
                  <a:ext cx="963237" cy="0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>
                  <a:stCxn id="63" idx="3"/>
                </p:cNvCxnSpPr>
                <p:nvPr/>
              </p:nvCxnSpPr>
              <p:spPr>
                <a:xfrm flipV="1">
                  <a:off x="5561044" y="4401850"/>
                  <a:ext cx="896036" cy="2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82" name="矩形: 圆角 81"/>
                <p:cNvSpPr/>
                <p:nvPr/>
              </p:nvSpPr>
              <p:spPr>
                <a:xfrm>
                  <a:off x="7630981" y="5405292"/>
                  <a:ext cx="1770411" cy="58033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重新启用、禁用网卡</a:t>
                  </a:r>
                </a:p>
              </p:txBody>
            </p:sp>
            <p:sp>
              <p:nvSpPr>
                <p:cNvPr id="83" name="矩形: 圆角 82"/>
                <p:cNvSpPr/>
                <p:nvPr/>
              </p:nvSpPr>
              <p:spPr>
                <a:xfrm>
                  <a:off x="5030366" y="5405291"/>
                  <a:ext cx="2199765" cy="58033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设置</a:t>
                  </a:r>
                  <a:r>
                    <a:rPr lang="en-US" altLang="zh-CN" dirty="0"/>
                    <a:t>ipv4</a:t>
                  </a:r>
                  <a:r>
                    <a:rPr lang="zh-CN" altLang="en-US" dirty="0"/>
                    <a:t>的</a:t>
                  </a:r>
                  <a:r>
                    <a:rPr lang="en-US" altLang="zh-CN" dirty="0"/>
                    <a:t>IP</a:t>
                  </a:r>
                  <a:r>
                    <a:rPr lang="zh-CN" altLang="en-US" dirty="0"/>
                    <a:t>、</a:t>
                  </a:r>
                  <a:r>
                    <a:rPr lang="en-US" altLang="zh-CN" dirty="0"/>
                    <a:t>DNS</a:t>
                  </a:r>
                  <a:r>
                    <a:rPr lang="zh-CN" altLang="en-US" dirty="0"/>
                    <a:t>地址为自动获取</a:t>
                  </a:r>
                </a:p>
              </p:txBody>
            </p:sp>
            <p:sp>
              <p:nvSpPr>
                <p:cNvPr id="84" name="矩形: 圆角 83"/>
                <p:cNvSpPr/>
                <p:nvPr/>
              </p:nvSpPr>
              <p:spPr>
                <a:xfrm>
                  <a:off x="9820904" y="5405290"/>
                  <a:ext cx="965283" cy="58033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跑神器</a:t>
                  </a:r>
                </a:p>
              </p:txBody>
            </p:sp>
            <p:sp>
              <p:nvSpPr>
                <p:cNvPr id="85" name="流程图: 可选过程 84"/>
                <p:cNvSpPr/>
                <p:nvPr/>
              </p:nvSpPr>
              <p:spPr>
                <a:xfrm>
                  <a:off x="9227976" y="6357522"/>
                  <a:ext cx="1627242" cy="503853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重装网卡驱动</a:t>
                  </a:r>
                </a:p>
              </p:txBody>
            </p:sp>
            <p:sp>
              <p:nvSpPr>
                <p:cNvPr id="86" name="矩形: 圆角 85"/>
                <p:cNvSpPr/>
                <p:nvPr/>
              </p:nvSpPr>
              <p:spPr>
                <a:xfrm>
                  <a:off x="6680753" y="6357522"/>
                  <a:ext cx="2099353" cy="49833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重启电脑、交换机</a:t>
                  </a:r>
                </a:p>
              </p:txBody>
            </p:sp>
            <p:sp>
              <p:nvSpPr>
                <p:cNvPr id="87" name="矩形: 圆角 86"/>
                <p:cNvSpPr/>
                <p:nvPr/>
              </p:nvSpPr>
              <p:spPr>
                <a:xfrm>
                  <a:off x="4364460" y="6349882"/>
                  <a:ext cx="1887083" cy="50597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/>
                    <a:t>重置、重装系统</a:t>
                  </a:r>
                </a:p>
              </p:txBody>
            </p:sp>
          </p:grpSp>
          <p:cxnSp>
            <p:nvCxnSpPr>
              <p:cNvPr id="90" name="直接箭头连接符 89"/>
              <p:cNvCxnSpPr>
                <a:cxnSpLocks/>
                <a:stCxn id="83" idx="3"/>
                <a:endCxn id="82" idx="1"/>
              </p:cNvCxnSpPr>
              <p:nvPr/>
            </p:nvCxnSpPr>
            <p:spPr>
              <a:xfrm>
                <a:off x="7304776" y="5043492"/>
                <a:ext cx="40085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/>
              <p:cNvCxnSpPr>
                <a:cxnSpLocks/>
                <a:stCxn id="82" idx="3"/>
                <a:endCxn id="84" idx="1"/>
              </p:cNvCxnSpPr>
              <p:nvPr/>
            </p:nvCxnSpPr>
            <p:spPr>
              <a:xfrm flipV="1">
                <a:off x="9476037" y="5043492"/>
                <a:ext cx="41951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箭头连接符 132"/>
              <p:cNvCxnSpPr>
                <a:stCxn id="85" idx="1"/>
                <a:endCxn id="86" idx="3"/>
              </p:cNvCxnSpPr>
              <p:nvPr/>
            </p:nvCxnSpPr>
            <p:spPr>
              <a:xfrm flipH="1" flipV="1">
                <a:off x="8854751" y="5954723"/>
                <a:ext cx="447870" cy="27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箭头连接符 134"/>
              <p:cNvCxnSpPr>
                <a:stCxn id="86" idx="1"/>
                <a:endCxn id="87" idx="3"/>
              </p:cNvCxnSpPr>
              <p:nvPr/>
            </p:nvCxnSpPr>
            <p:spPr>
              <a:xfrm flipH="1" flipV="1">
                <a:off x="6326188" y="5950903"/>
                <a:ext cx="429210" cy="38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>
                <a:stCxn id="87" idx="1"/>
              </p:cNvCxnSpPr>
              <p:nvPr/>
            </p:nvCxnSpPr>
            <p:spPr>
              <a:xfrm flipH="1">
                <a:off x="2333625" y="5950903"/>
                <a:ext cx="2105480" cy="65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/>
              <p:nvPr/>
            </p:nvCxnSpPr>
            <p:spPr>
              <a:xfrm flipV="1">
                <a:off x="2333625" y="3803463"/>
                <a:ext cx="0" cy="21474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矩形: 圆角 147"/>
          <p:cNvSpPr/>
          <p:nvPr/>
        </p:nvSpPr>
        <p:spPr>
          <a:xfrm>
            <a:off x="8528843" y="3402877"/>
            <a:ext cx="2586831" cy="75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以管理员权限多次卸载并安装最新版客户端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150" name="直接箭头连接符 149"/>
          <p:cNvCxnSpPr>
            <a:stCxn id="70" idx="3"/>
            <a:endCxn id="148" idx="1"/>
          </p:cNvCxnSpPr>
          <p:nvPr/>
        </p:nvCxnSpPr>
        <p:spPr>
          <a:xfrm flipV="1">
            <a:off x="7858125" y="3778733"/>
            <a:ext cx="67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流程图: 过程 155"/>
          <p:cNvSpPr/>
          <p:nvPr/>
        </p:nvSpPr>
        <p:spPr>
          <a:xfrm>
            <a:off x="8193484" y="1396931"/>
            <a:ext cx="3109821" cy="1000125"/>
          </a:xfrm>
          <a:prstGeom prst="flowChartProcess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香晖片区，应采用排除电脑法后，然后再考虑机房跳线</a:t>
            </a:r>
          </a:p>
        </p:txBody>
      </p:sp>
    </p:spTree>
    <p:extLst>
      <p:ext uri="{BB962C8B-B14F-4D97-AF65-F5344CB8AC3E}">
        <p14:creationId xmlns:p14="http://schemas.microsoft.com/office/powerpoint/2010/main" val="275914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93" y="3081600"/>
            <a:ext cx="10515600" cy="116435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联通：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PPPOE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宽带连接</a:t>
            </a:r>
          </a:p>
        </p:txBody>
      </p:sp>
    </p:spTree>
    <p:extLst>
      <p:ext uri="{BB962C8B-B14F-4D97-AF65-F5344CB8AC3E}">
        <p14:creationId xmlns:p14="http://schemas.microsoft.com/office/powerpoint/2010/main" val="4757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1494</Words>
  <Application>Microsoft Office PowerPoint</Application>
  <PresentationFormat>宽屏</PresentationFormat>
  <Paragraphs>147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新細明體</vt:lpstr>
      <vt:lpstr>等线</vt:lpstr>
      <vt:lpstr>等线 Light</vt:lpstr>
      <vt:lpstr>宋体</vt:lpstr>
      <vt:lpstr>微软雅黑</vt:lpstr>
      <vt:lpstr>Arial</vt:lpstr>
      <vt:lpstr>Arial Black</vt:lpstr>
      <vt:lpstr>Calibri</vt:lpstr>
      <vt:lpstr>Calibri Light</vt:lpstr>
      <vt:lpstr>Showcard Gothic</vt:lpstr>
      <vt:lpstr>Times New Roman</vt:lpstr>
      <vt:lpstr>Wingdings</vt:lpstr>
      <vt:lpstr>Office Theme</vt:lpstr>
      <vt:lpstr>PowerPoint 演示文稿</vt:lpstr>
      <vt:lpstr>序</vt:lpstr>
      <vt:lpstr>PowerPoint 演示文稿</vt:lpstr>
      <vt:lpstr>PowerPoint 演示文稿</vt:lpstr>
      <vt:lpstr>PowerPoint 演示文稿</vt:lpstr>
      <vt:lpstr>电信：天翼客户端</vt:lpstr>
      <vt:lpstr>PowerPoint 演示文稿</vt:lpstr>
      <vt:lpstr>PowerPoint 演示文稿</vt:lpstr>
      <vt:lpstr>移动/联通：PPPOE 宽带连接</vt:lpstr>
      <vt:lpstr>PowerPoint 演示文稿</vt:lpstr>
      <vt:lpstr>PowerPoint 演示文稿</vt:lpstr>
      <vt:lpstr>一些疑难杂症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 Max</dc:creator>
  <cp:lastModifiedBy>D Max</cp:lastModifiedBy>
  <cp:revision>68</cp:revision>
  <dcterms:created xsi:type="dcterms:W3CDTF">2017-04-19T05:46:23Z</dcterms:created>
  <dcterms:modified xsi:type="dcterms:W3CDTF">2017-04-21T15:28:10Z</dcterms:modified>
</cp:coreProperties>
</file>