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82" r:id="rId6"/>
    <p:sldId id="258" r:id="rId7"/>
    <p:sldId id="261" r:id="rId8"/>
    <p:sldId id="267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8" r:id="rId23"/>
    <p:sldId id="277" r:id="rId24"/>
    <p:sldId id="280" r:id="rId25"/>
    <p:sldId id="279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190B4-DFF9-4E90-8F40-EBCA5A8F9474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BC0C7-8922-4C38-B381-E38D6C2F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57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凤翔香灰自己修</a:t>
            </a:r>
            <a:endParaRPr lang="en-US" altLang="zh-CN" dirty="0"/>
          </a:p>
          <a:p>
            <a:r>
              <a:rPr lang="zh-CN" altLang="en-US" dirty="0"/>
              <a:t>其他片区上报</a:t>
            </a:r>
            <a:endParaRPr lang="en-US" altLang="zh-CN" dirty="0"/>
          </a:p>
          <a:p>
            <a:r>
              <a:rPr lang="zh-CN" altLang="en-US" dirty="0"/>
              <a:t>但是电信的效率。。。</a:t>
            </a:r>
            <a:endParaRPr lang="en-US" altLang="zh-CN" dirty="0"/>
          </a:p>
          <a:p>
            <a:r>
              <a:rPr lang="zh-CN" altLang="en-US" dirty="0"/>
              <a:t>所以能修的尽量修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C0C7-8922-4C38-B381-E38D6C2FDA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1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情况一意味着整个宿舍不能拿上网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C0C7-8922-4C38-B381-E38D6C2FDA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15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基础教程到这里结束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C0C7-8922-4C38-B381-E38D6C2FDA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6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橙白 </a:t>
            </a:r>
            <a:r>
              <a:rPr lang="en-US" altLang="zh-CN" dirty="0"/>
              <a:t>– 1</a:t>
            </a:r>
          </a:p>
          <a:p>
            <a:r>
              <a:rPr lang="zh-CN" altLang="en-US" dirty="0"/>
              <a:t>橙 </a:t>
            </a:r>
            <a:r>
              <a:rPr lang="en-US" altLang="zh-CN" dirty="0"/>
              <a:t>–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并不是这样一一对应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C0C7-8922-4C38-B381-E38D6C2FDA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F4A6324-AD5A-40CA-953C-6449BFB53A7A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3E80EA4-55B5-4634-B109-1A4A9EAFA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6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6324-AD5A-40CA-953C-6449BFB53A7A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0EA4-55B5-4634-B109-1A4A9EAFA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6324-AD5A-40CA-953C-6449BFB53A7A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0EA4-55B5-4634-B109-1A4A9EAFA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5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6324-AD5A-40CA-953C-6449BFB53A7A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0EA4-55B5-4634-B109-1A4A9EAFA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12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6324-AD5A-40CA-953C-6449BFB53A7A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0EA4-55B5-4634-B109-1A4A9EAFA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4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6324-AD5A-40CA-953C-6449BFB53A7A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0EA4-55B5-4634-B109-1A4A9EAFA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7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6324-AD5A-40CA-953C-6449BFB53A7A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0EA4-55B5-4634-B109-1A4A9EAFA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71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F4A6324-AD5A-40CA-953C-6449BFB53A7A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0EA4-55B5-4634-B109-1A4A9EAFA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72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F4A6324-AD5A-40CA-953C-6449BFB53A7A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0EA4-55B5-4634-B109-1A4A9EAFA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6324-AD5A-40CA-953C-6449BFB53A7A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0EA4-55B5-4634-B109-1A4A9EAFA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6324-AD5A-40CA-953C-6449BFB53A7A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0EA4-55B5-4634-B109-1A4A9EAFA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9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6324-AD5A-40CA-953C-6449BFB53A7A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0EA4-55B5-4634-B109-1A4A9EAFA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3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6324-AD5A-40CA-953C-6449BFB53A7A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0EA4-55B5-4634-B109-1A4A9EAFA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4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6324-AD5A-40CA-953C-6449BFB53A7A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0EA4-55B5-4634-B109-1A4A9EAFA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4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6324-AD5A-40CA-953C-6449BFB53A7A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0EA4-55B5-4634-B109-1A4A9EAFA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5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6324-AD5A-40CA-953C-6449BFB53A7A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0EA4-55B5-4634-B109-1A4A9EAFA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3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6324-AD5A-40CA-953C-6449BFB53A7A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0EA4-55B5-4634-B109-1A4A9EAFA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1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4A6324-AD5A-40CA-953C-6449BFB53A7A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3E80EA4-55B5-4634-B109-1A4A9EAFA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7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/>
              <a:t>网维端口修复教程</a:t>
            </a:r>
            <a:endParaRPr 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zh-CN" dirty="0"/>
              <a:t>SHARE By </a:t>
            </a:r>
            <a:r>
              <a:rPr lang="zh-CN" altLang="en-US" dirty="0"/>
              <a:t>佘佳殷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975" y="-123955"/>
            <a:ext cx="4660232" cy="34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8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重新压紧后无效，需要③</a:t>
            </a:r>
            <a:r>
              <a:rPr lang="zh-CN" altLang="en-US" b="1" dirty="0">
                <a:solidFill>
                  <a:srgbClr val="FF0000"/>
                </a:solidFill>
              </a:rPr>
              <a:t>剪掉重做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1601" y="2225964"/>
            <a:ext cx="119509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请务必记下原来的接法！！</a:t>
            </a:r>
            <a:endParaRPr lang="en-US" altLang="zh-CN" sz="2800" b="1" dirty="0"/>
          </a:p>
          <a:p>
            <a:r>
              <a:rPr lang="zh-CN" altLang="en-US" sz="2800" b="1" dirty="0"/>
              <a:t>（也可以在这里判断线序是</a:t>
            </a:r>
            <a:r>
              <a:rPr lang="en-US" altLang="zh-CN" sz="2800" b="1" dirty="0"/>
              <a:t>A</a:t>
            </a:r>
            <a:r>
              <a:rPr lang="zh-CN" altLang="en-US" sz="2800" b="1" dirty="0"/>
              <a:t>还是</a:t>
            </a:r>
            <a:r>
              <a:rPr lang="en-US" altLang="zh-CN" sz="2800" b="1" dirty="0"/>
              <a:t>B</a:t>
            </a:r>
            <a:r>
              <a:rPr lang="zh-CN" altLang="en-US" sz="2800" b="1" dirty="0"/>
              <a:t>）</a:t>
            </a:r>
            <a:endParaRPr lang="en-US" altLang="zh-CN" sz="2800" b="1" dirty="0"/>
          </a:p>
          <a:p>
            <a:r>
              <a:rPr lang="zh-CN" altLang="en-US" sz="2800" b="1" dirty="0"/>
              <a:t>（但部分旧的端口是没有标注的</a:t>
            </a:r>
            <a:r>
              <a:rPr lang="en-US" altLang="zh-CN" sz="2800" b="1" dirty="0" err="1"/>
              <a:t>hhh</a:t>
            </a:r>
            <a:endParaRPr lang="en-US" altLang="zh-CN" sz="2800" b="1" dirty="0"/>
          </a:p>
          <a:p>
            <a:r>
              <a:rPr lang="zh-CN" altLang="en-US" sz="2800" b="1" dirty="0"/>
              <a:t>只能去水晶头那边查看）</a:t>
            </a:r>
            <a:endParaRPr lang="en-US" altLang="zh-CN" sz="2800" b="1" dirty="0"/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ATTENTION</a:t>
            </a:r>
            <a:r>
              <a:rPr lang="zh-CN" altLang="en-US" sz="2800" b="1" dirty="0">
                <a:solidFill>
                  <a:srgbClr val="FF0000"/>
                </a:solidFill>
              </a:rPr>
              <a:t>：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如果线很短很短，不够长度重做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就不要贸然剪断，请直接上报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endParaRPr lang="en-US" sz="2800" b="1" dirty="0"/>
          </a:p>
        </p:txBody>
      </p:sp>
      <p:pic>
        <p:nvPicPr>
          <p:cNvPr id="15" name="内容占位符 1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2" b="-274"/>
          <a:stretch/>
        </p:blipFill>
        <p:spPr>
          <a:xfrm>
            <a:off x="6933360" y="1680632"/>
            <a:ext cx="4410003" cy="4922921"/>
          </a:xfrm>
        </p:spPr>
      </p:pic>
    </p:spTree>
    <p:extLst>
      <p:ext uri="{BB962C8B-B14F-4D97-AF65-F5344CB8AC3E}">
        <p14:creationId xmlns:p14="http://schemas.microsoft.com/office/powerpoint/2010/main" val="256410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④剥线</a:t>
            </a:r>
            <a:endParaRPr lang="en-US" b="1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17" y="616047"/>
            <a:ext cx="4681465" cy="6241953"/>
          </a:xfrm>
        </p:spPr>
      </p:pic>
      <p:sp>
        <p:nvSpPr>
          <p:cNvPr id="6" name="文本框 5"/>
          <p:cNvSpPr txBox="1"/>
          <p:nvPr/>
        </p:nvSpPr>
        <p:spPr>
          <a:xfrm>
            <a:off x="184727" y="3232727"/>
            <a:ext cx="557075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剪出来的裸露的线</a:t>
            </a:r>
            <a:endParaRPr lang="en-US" altLang="zh-CN" sz="2800" dirty="0"/>
          </a:p>
          <a:p>
            <a:r>
              <a:rPr lang="zh-CN" altLang="en-US" sz="2800" dirty="0"/>
              <a:t>用小黄转几圈拨开</a:t>
            </a:r>
            <a:endParaRPr lang="en-US" altLang="zh-CN" sz="2800" dirty="0"/>
          </a:p>
          <a:p>
            <a:endParaRPr lang="en-US" sz="2800" dirty="0"/>
          </a:p>
          <a:p>
            <a:r>
              <a:rPr lang="zh-CN" altLang="en-US" sz="2800" dirty="0"/>
              <a:t>剥线方法请看楷波师兄的教学视频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6917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⑤捋线</a:t>
            </a:r>
            <a:endParaRPr 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289" y="480580"/>
            <a:ext cx="4783065" cy="6377420"/>
          </a:xfrm>
        </p:spPr>
      </p:pic>
      <p:sp>
        <p:nvSpPr>
          <p:cNvPr id="6" name="文本框 5"/>
          <p:cNvSpPr txBox="1"/>
          <p:nvPr/>
        </p:nvSpPr>
        <p:spPr>
          <a:xfrm>
            <a:off x="269551" y="2466109"/>
            <a:ext cx="54441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原则上八根线都需要捋出来</a:t>
            </a:r>
            <a:endParaRPr lang="en-US" altLang="zh-CN" sz="2400" b="1" dirty="0"/>
          </a:p>
          <a:p>
            <a:endParaRPr lang="en-US" altLang="zh-CN" sz="2400" b="1" dirty="0"/>
          </a:p>
          <a:p>
            <a:r>
              <a:rPr lang="zh-CN" altLang="en-US" sz="2400" b="1" dirty="0"/>
              <a:t>但一般只用到</a:t>
            </a:r>
            <a:r>
              <a:rPr lang="zh-CN" altLang="en-US" sz="2400" b="1" dirty="0">
                <a:solidFill>
                  <a:schemeClr val="accent4"/>
                </a:solidFill>
              </a:rPr>
              <a:t>橙白</a:t>
            </a:r>
            <a:r>
              <a:rPr lang="zh-CN" altLang="en-US" sz="2400" b="1" dirty="0"/>
              <a:t>、</a:t>
            </a:r>
            <a:r>
              <a:rPr lang="zh-CN" altLang="en-US" sz="2400" b="1" dirty="0">
                <a:solidFill>
                  <a:schemeClr val="accent4"/>
                </a:solidFill>
              </a:rPr>
              <a:t>橙</a:t>
            </a:r>
            <a:r>
              <a:rPr lang="zh-CN" altLang="en-US" sz="2400" b="1" dirty="0"/>
              <a:t>、</a:t>
            </a:r>
            <a:r>
              <a:rPr lang="zh-CN" altLang="en-US" sz="2400" b="1" dirty="0">
                <a:solidFill>
                  <a:srgbClr val="00B050"/>
                </a:solidFill>
              </a:rPr>
              <a:t>绿白</a:t>
            </a:r>
            <a:r>
              <a:rPr lang="zh-CN" altLang="en-US" sz="2400" b="1" dirty="0"/>
              <a:t>、</a:t>
            </a:r>
            <a:r>
              <a:rPr lang="zh-CN" altLang="en-US" sz="2400" b="1" dirty="0">
                <a:solidFill>
                  <a:srgbClr val="00B050"/>
                </a:solidFill>
              </a:rPr>
              <a:t>绿</a:t>
            </a:r>
            <a:r>
              <a:rPr lang="zh-CN" altLang="en-US" sz="2400" b="1" dirty="0"/>
              <a:t>四根</a:t>
            </a:r>
            <a:endParaRPr lang="en-US" altLang="zh-CN" sz="2400" b="1" dirty="0"/>
          </a:p>
          <a:p>
            <a:endParaRPr lang="en-US" altLang="zh-CN" sz="2400" b="1" dirty="0"/>
          </a:p>
          <a:p>
            <a:r>
              <a:rPr lang="zh-CN" altLang="en-US" sz="2400" b="1" dirty="0"/>
              <a:t>再次重申：</a:t>
            </a:r>
            <a:endParaRPr lang="en-US" altLang="zh-CN" sz="2400" b="1" dirty="0"/>
          </a:p>
          <a:p>
            <a:r>
              <a:rPr lang="zh-CN" altLang="en-US" sz="2400" b="1" dirty="0"/>
              <a:t>这里演示的是非主线端口</a:t>
            </a:r>
            <a:endParaRPr lang="en-US" altLang="zh-CN" sz="2400" b="1" dirty="0"/>
          </a:p>
          <a:p>
            <a:endParaRPr lang="en-US" altLang="zh-CN" sz="2400" b="1" dirty="0"/>
          </a:p>
          <a:p>
            <a:r>
              <a:rPr lang="zh-CN" altLang="en-US" sz="2400" b="1" dirty="0"/>
              <a:t>主线端口根据实际情况，最好八根全压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2780651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2924" y="1044006"/>
            <a:ext cx="9831914" cy="706964"/>
          </a:xfrm>
        </p:spPr>
        <p:txBody>
          <a:bodyPr/>
          <a:lstStyle/>
          <a:p>
            <a:r>
              <a:rPr lang="zh-CN" altLang="en-US" dirty="0"/>
              <a:t>⑥按照模块标注的颜色和刚刚确定的线序，压线</a:t>
            </a:r>
            <a:endParaRPr 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47" y="2149018"/>
            <a:ext cx="8597705" cy="6448279"/>
          </a:xfrm>
        </p:spPr>
      </p:pic>
      <p:sp>
        <p:nvSpPr>
          <p:cNvPr id="6" name="文本框 5"/>
          <p:cNvSpPr txBox="1"/>
          <p:nvPr/>
        </p:nvSpPr>
        <p:spPr>
          <a:xfrm>
            <a:off x="193964" y="2149018"/>
            <a:ext cx="521168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拿一个新的端口模块，重新压线</a:t>
            </a:r>
            <a:endParaRPr lang="en-US" sz="2800" b="1" dirty="0"/>
          </a:p>
          <a:p>
            <a:r>
              <a:rPr lang="zh-CN" altLang="en-US" sz="2800" b="1" dirty="0"/>
              <a:t>根据实际情况决定</a:t>
            </a:r>
            <a:endParaRPr lang="en-US" altLang="zh-CN" sz="2800" b="1" dirty="0"/>
          </a:p>
          <a:p>
            <a:r>
              <a:rPr lang="zh-CN" altLang="en-US" sz="2800" b="1" dirty="0"/>
              <a:t>压</a:t>
            </a:r>
            <a:r>
              <a:rPr lang="en-US" altLang="zh-CN" sz="2800" b="1" dirty="0"/>
              <a:t>4</a:t>
            </a:r>
            <a:r>
              <a:rPr lang="zh-CN" altLang="en-US" sz="2800" b="1" dirty="0"/>
              <a:t>根还是压</a:t>
            </a:r>
            <a:r>
              <a:rPr lang="en-US" altLang="zh-CN" sz="2800" b="1" dirty="0"/>
              <a:t>8</a:t>
            </a:r>
            <a:r>
              <a:rPr lang="zh-CN" altLang="en-US" sz="2800" b="1" dirty="0"/>
              <a:t>根</a:t>
            </a:r>
            <a:endParaRPr lang="en-US" altLang="zh-CN" sz="2800" b="1" dirty="0"/>
          </a:p>
          <a:p>
            <a:r>
              <a:rPr lang="zh-CN" altLang="en-US" sz="2800" b="1" dirty="0"/>
              <a:t>如果你不确定那就</a:t>
            </a:r>
            <a:r>
              <a:rPr lang="en-US" altLang="zh-CN" sz="2800" b="1" dirty="0"/>
              <a:t>8</a:t>
            </a:r>
            <a:r>
              <a:rPr lang="zh-CN" altLang="en-US" sz="2800" b="1" dirty="0"/>
              <a:t>根全压</a:t>
            </a:r>
            <a:endParaRPr lang="en-US" altLang="zh-CN" sz="2800" b="1" dirty="0"/>
          </a:p>
          <a:p>
            <a:endParaRPr lang="en-US" sz="28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ATTENTION</a:t>
            </a:r>
          </a:p>
          <a:p>
            <a:r>
              <a:rPr lang="en-US" sz="2400" b="1" dirty="0"/>
              <a:t>568B</a:t>
            </a:r>
            <a:r>
              <a:rPr lang="zh-CN" altLang="en-US" sz="2400" b="1" dirty="0"/>
              <a:t>按照模块</a:t>
            </a:r>
            <a:r>
              <a:rPr lang="en-US" altLang="zh-CN" sz="2400" b="1" dirty="0"/>
              <a:t>B</a:t>
            </a:r>
            <a:r>
              <a:rPr lang="zh-CN" altLang="en-US" sz="2400" b="1" dirty="0"/>
              <a:t>行的标注</a:t>
            </a:r>
            <a:endParaRPr lang="en-US" sz="2400" b="1" dirty="0"/>
          </a:p>
          <a:p>
            <a:r>
              <a:rPr lang="en-US" altLang="zh-CN" sz="2400" b="1" dirty="0"/>
              <a:t>568A</a:t>
            </a:r>
            <a:r>
              <a:rPr lang="zh-CN" altLang="en-US" sz="2400" b="1" dirty="0"/>
              <a:t>按照模块</a:t>
            </a:r>
            <a:r>
              <a:rPr lang="en-US" altLang="zh-CN" sz="2400" b="1" dirty="0"/>
              <a:t>A</a:t>
            </a:r>
            <a:r>
              <a:rPr lang="zh-CN" altLang="en-US" sz="2400" b="1" dirty="0"/>
              <a:t>行的标注</a:t>
            </a:r>
            <a:endParaRPr lang="en-US" altLang="zh-CN" sz="2400" b="1" dirty="0"/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zh-CN" altLang="en-US" sz="2400" b="1" dirty="0"/>
              <a:t>看好端口的颜色和序号标注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1785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确保压至最底端</a:t>
            </a:r>
            <a:endParaRPr 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60" y="1680632"/>
            <a:ext cx="6804722" cy="5103542"/>
          </a:xfrm>
        </p:spPr>
      </p:pic>
    </p:spTree>
    <p:extLst>
      <p:ext uri="{BB962C8B-B14F-4D97-AF65-F5344CB8AC3E}">
        <p14:creationId xmlns:p14="http://schemas.microsoft.com/office/powerpoint/2010/main" val="1345734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⑦压好线后，重新用测线器测线</a:t>
            </a:r>
            <a:endParaRPr 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25" y="813089"/>
            <a:ext cx="4533683" cy="6044911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41" y="2296007"/>
            <a:ext cx="3421495" cy="456199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4760" y="2807855"/>
            <a:ext cx="3462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ATTENTION:</a:t>
            </a:r>
          </a:p>
          <a:p>
            <a:r>
              <a:rPr lang="zh-CN" altLang="en-US" sz="2800" dirty="0"/>
              <a:t>小交换机那端对应的线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可直接接小交换机</a:t>
            </a:r>
            <a:endParaRPr lang="en-US" altLang="zh-CN" sz="2800" dirty="0"/>
          </a:p>
          <a:p>
            <a:r>
              <a:rPr lang="zh-CN" altLang="en-US" sz="2800" dirty="0"/>
              <a:t>也可接测线器副机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5266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⑧确认</a:t>
            </a:r>
            <a:r>
              <a:rPr lang="en-US" altLang="zh-CN" dirty="0"/>
              <a:t>1236</a:t>
            </a:r>
            <a:r>
              <a:rPr lang="zh-CN" altLang="en-US" dirty="0"/>
              <a:t>号灯亮，修复成功，装回面板</a:t>
            </a:r>
            <a:endParaRPr 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" t="27431" r="-231" b="-1504"/>
          <a:stretch/>
        </p:blipFill>
        <p:spPr>
          <a:xfrm>
            <a:off x="992740" y="2371244"/>
            <a:ext cx="4542920" cy="4486756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904" y="2035880"/>
            <a:ext cx="3519608" cy="469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75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两种端口模块</a:t>
            </a:r>
            <a:endParaRPr 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76" y="2727431"/>
            <a:ext cx="5507424" cy="4130569"/>
          </a:xfrm>
        </p:spPr>
      </p:pic>
      <p:sp>
        <p:nvSpPr>
          <p:cNvPr id="6" name="文本框 5"/>
          <p:cNvSpPr txBox="1"/>
          <p:nvPr/>
        </p:nvSpPr>
        <p:spPr>
          <a:xfrm>
            <a:off x="92362" y="3087579"/>
            <a:ext cx="62889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如果你手上新的端口模块是下面这种，</a:t>
            </a:r>
            <a:endParaRPr lang="en-US" altLang="zh-CN" sz="2800" dirty="0"/>
          </a:p>
          <a:p>
            <a:r>
              <a:rPr lang="zh-CN" altLang="en-US" sz="2800" dirty="0"/>
              <a:t>其压线方法请参考楷波师兄的视频</a:t>
            </a:r>
            <a:endParaRPr lang="en-US" sz="2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" y="4041686"/>
            <a:ext cx="4215968" cy="256823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911272" y="2230379"/>
            <a:ext cx="430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右边这种，参考本教程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9651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4954" y="890540"/>
            <a:ext cx="8761413" cy="1095277"/>
          </a:xfrm>
        </p:spPr>
        <p:txBody>
          <a:bodyPr/>
          <a:lstStyle/>
          <a:p>
            <a:r>
              <a:rPr lang="zh-CN" altLang="en-US" b="1" dirty="0"/>
              <a:t>当遇到：主线端口模块问题</a:t>
            </a:r>
            <a:endParaRPr 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9369" y="2356202"/>
            <a:ext cx="8825659" cy="3416300"/>
          </a:xfrm>
        </p:spPr>
        <p:txBody>
          <a:bodyPr>
            <a:noAutofit/>
          </a:bodyPr>
          <a:lstStyle/>
          <a:p>
            <a:r>
              <a:rPr lang="zh-CN" altLang="en-US" sz="2200" b="1" dirty="0"/>
              <a:t>还记得刚才的情况一吗？主床位有主线端口</a:t>
            </a:r>
            <a:endParaRPr lang="en-US" altLang="zh-CN" sz="2200" b="1" dirty="0"/>
          </a:p>
          <a:p>
            <a:r>
              <a:rPr lang="zh-CN" altLang="en-US" sz="2200" b="1" dirty="0"/>
              <a:t>另外还有些宿舍，是</a:t>
            </a:r>
            <a:r>
              <a:rPr lang="zh-CN" altLang="en-US" sz="2200" b="1" dirty="0">
                <a:solidFill>
                  <a:srgbClr val="FF0000"/>
                </a:solidFill>
              </a:rPr>
              <a:t>一人一端口无需小交换机</a:t>
            </a:r>
            <a:r>
              <a:rPr lang="zh-CN" altLang="en-US" sz="2200" b="1" dirty="0"/>
              <a:t>的，这相当于每个人的端口都是主线</a:t>
            </a:r>
            <a:endParaRPr lang="en-US" altLang="zh-CN" sz="2200" b="1" dirty="0"/>
          </a:p>
          <a:p>
            <a:pPr marL="0" indent="0">
              <a:buNone/>
            </a:pPr>
            <a:endParaRPr lang="en-US" altLang="zh-CN" sz="2200" b="1" dirty="0"/>
          </a:p>
          <a:p>
            <a:r>
              <a:rPr lang="zh-CN" altLang="en-US" sz="2200" b="1" dirty="0"/>
              <a:t>这类情况包括：</a:t>
            </a:r>
            <a:endParaRPr lang="en-US" altLang="zh-CN" sz="2200" b="1" dirty="0"/>
          </a:p>
          <a:p>
            <a:pPr marL="0" indent="0">
              <a:buNone/>
            </a:pPr>
            <a:r>
              <a:rPr lang="zh-CN" altLang="en-US" sz="2200" b="1" dirty="0"/>
              <a:t>北门东门歧头凤翔的主床位（情况一）</a:t>
            </a:r>
            <a:endParaRPr lang="en-US" altLang="zh-CN" sz="2200" b="1" dirty="0"/>
          </a:p>
          <a:p>
            <a:pPr marL="0" indent="0">
              <a:buNone/>
            </a:pPr>
            <a:r>
              <a:rPr lang="zh-CN" altLang="en-US" sz="2200" b="1" dirty="0"/>
              <a:t>香晖苑（电信、联通、移动）</a:t>
            </a:r>
            <a:endParaRPr lang="en-US" altLang="zh-CN" sz="2200" b="1" dirty="0"/>
          </a:p>
          <a:p>
            <a:pPr marL="0" indent="0">
              <a:buNone/>
            </a:pPr>
            <a:r>
              <a:rPr lang="zh-CN" altLang="en-US" sz="2200" b="1" dirty="0"/>
              <a:t>朝晖苑（电信、移动）</a:t>
            </a:r>
            <a:endParaRPr lang="en-US" altLang="zh-CN" sz="2200" b="1" dirty="0"/>
          </a:p>
          <a:p>
            <a:pPr marL="0" indent="0">
              <a:buNone/>
            </a:pPr>
            <a:r>
              <a:rPr lang="zh-CN" altLang="en-US" sz="2200" b="1" dirty="0"/>
              <a:t>凤翔（移动用户）</a:t>
            </a:r>
            <a:endParaRPr lang="en-US" altLang="zh-CN" sz="2200" b="1" dirty="0"/>
          </a:p>
          <a:p>
            <a:pPr marL="0" indent="0">
              <a:buNone/>
            </a:pPr>
            <a:endParaRPr lang="en-US" sz="2200" b="1" dirty="0"/>
          </a:p>
        </p:txBody>
      </p:sp>
      <p:grpSp>
        <p:nvGrpSpPr>
          <p:cNvPr id="4" name="组合 3"/>
          <p:cNvGrpSpPr/>
          <p:nvPr/>
        </p:nvGrpSpPr>
        <p:grpSpPr>
          <a:xfrm>
            <a:off x="8028017" y="3701246"/>
            <a:ext cx="2861655" cy="2837017"/>
            <a:chOff x="269080" y="2225675"/>
            <a:chExt cx="3828258" cy="4230688"/>
          </a:xfrm>
        </p:grpSpPr>
        <p:grpSp>
          <p:nvGrpSpPr>
            <p:cNvPr id="5" name="组合 16"/>
            <p:cNvGrpSpPr>
              <a:grpSpLocks/>
            </p:cNvGrpSpPr>
            <p:nvPr/>
          </p:nvGrpSpPr>
          <p:grpSpPr bwMode="auto">
            <a:xfrm>
              <a:off x="358775" y="3598863"/>
              <a:ext cx="1339850" cy="930275"/>
              <a:chOff x="2477088" y="3362915"/>
              <a:chExt cx="1338828" cy="930181"/>
            </a:xfrm>
          </p:grpSpPr>
          <p:grpSp>
            <p:nvGrpSpPr>
              <p:cNvPr id="22" name="组合 14"/>
              <p:cNvGrpSpPr>
                <a:grpSpLocks/>
              </p:cNvGrpSpPr>
              <p:nvPr/>
            </p:nvGrpSpPr>
            <p:grpSpPr bwMode="auto">
              <a:xfrm>
                <a:off x="2876472" y="3362915"/>
                <a:ext cx="540060" cy="540060"/>
                <a:chOff x="3095836" y="3573016"/>
                <a:chExt cx="540060" cy="540060"/>
              </a:xfrm>
            </p:grpSpPr>
            <p:sp>
              <p:nvSpPr>
                <p:cNvPr id="24" name="圆角矩形 26"/>
                <p:cNvSpPr/>
                <p:nvPr/>
              </p:nvSpPr>
              <p:spPr>
                <a:xfrm>
                  <a:off x="3096197" y="3573016"/>
                  <a:ext cx="539339" cy="539695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3283379" y="3788894"/>
                  <a:ext cx="161802" cy="12539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23" name="TextBox 15"/>
              <p:cNvSpPr txBox="1">
                <a:spLocks noChangeArrowheads="1"/>
              </p:cNvSpPr>
              <p:nvPr/>
            </p:nvSpPr>
            <p:spPr bwMode="auto">
              <a:xfrm>
                <a:off x="2477088" y="3923764"/>
                <a:ext cx="13388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微软雅黑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微软雅黑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微软雅黑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微软雅黑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微软雅黑" pitchFamily="34" charset="-122"/>
                  </a:defRPr>
                </a:lvl9pPr>
              </a:lstStyle>
              <a:p>
                <a:pPr eaLnBrk="1" hangingPunct="1"/>
                <a:r>
                  <a:rPr lang="zh-CN" altLang="en-US" dirty="0">
                    <a:solidFill>
                      <a:schemeClr val="bg1"/>
                    </a:solidFill>
                  </a:rPr>
                  <a:t>墙上主端口</a:t>
                </a:r>
              </a:p>
            </p:txBody>
          </p:sp>
        </p:grpSp>
        <p:grpSp>
          <p:nvGrpSpPr>
            <p:cNvPr id="6" name="组合 39"/>
            <p:cNvGrpSpPr>
              <a:grpSpLocks/>
            </p:cNvGrpSpPr>
            <p:nvPr/>
          </p:nvGrpSpPr>
          <p:grpSpPr bwMode="auto">
            <a:xfrm>
              <a:off x="2087563" y="2225675"/>
              <a:ext cx="2009775" cy="1211263"/>
              <a:chOff x="2087724" y="2420888"/>
              <a:chExt cx="2009544" cy="1212057"/>
            </a:xfrm>
          </p:grpSpPr>
          <p:grpSp>
            <p:nvGrpSpPr>
              <p:cNvPr id="15" name="组合 33"/>
              <p:cNvGrpSpPr>
                <a:grpSpLocks/>
              </p:cNvGrpSpPr>
              <p:nvPr/>
            </p:nvGrpSpPr>
            <p:grpSpPr bwMode="auto">
              <a:xfrm>
                <a:off x="2087724" y="2420888"/>
                <a:ext cx="2009544" cy="1212057"/>
                <a:chOff x="2087724" y="2420888"/>
                <a:chExt cx="2009544" cy="1212057"/>
              </a:xfrm>
            </p:grpSpPr>
            <p:sp>
              <p:nvSpPr>
                <p:cNvPr id="20" name="圆角矩形 22"/>
                <p:cNvSpPr/>
                <p:nvPr/>
              </p:nvSpPr>
              <p:spPr>
                <a:xfrm>
                  <a:off x="2087724" y="2420888"/>
                  <a:ext cx="2009544" cy="1212057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zh-CN" altLang="en-US" dirty="0">
                      <a:solidFill>
                        <a:srgbClr val="003D3B"/>
                      </a:solidFill>
                    </a:rPr>
                    <a:t>小交换机</a:t>
                  </a: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2484553" y="3464560"/>
                  <a:ext cx="1223821" cy="168385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  <p:cxnSp>
            <p:nvCxnSpPr>
              <p:cNvPr id="16" name="直接连接符 15"/>
              <p:cNvCxnSpPr/>
              <p:nvPr/>
            </p:nvCxnSpPr>
            <p:spPr>
              <a:xfrm>
                <a:off x="2719476" y="3464560"/>
                <a:ext cx="0" cy="1620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2971859" y="3464560"/>
                <a:ext cx="0" cy="1620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3232179" y="3464560"/>
                <a:ext cx="0" cy="1620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3463928" y="3464560"/>
                <a:ext cx="0" cy="1620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曲线连接符 9"/>
            <p:cNvCxnSpPr/>
            <p:nvPr/>
          </p:nvCxnSpPr>
          <p:spPr>
            <a:xfrm rot="5400000" flipH="1" flipV="1">
              <a:off x="1510506" y="4190207"/>
              <a:ext cx="1938337" cy="755650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曲线连接符 10"/>
            <p:cNvCxnSpPr/>
            <p:nvPr/>
          </p:nvCxnSpPr>
          <p:spPr>
            <a:xfrm rot="5400000" flipH="1" flipV="1">
              <a:off x="1770856" y="4199732"/>
              <a:ext cx="1938337" cy="755650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曲线连接符 11"/>
            <p:cNvCxnSpPr/>
            <p:nvPr/>
          </p:nvCxnSpPr>
          <p:spPr>
            <a:xfrm rot="5400000" flipH="1" flipV="1">
              <a:off x="2008981" y="4190207"/>
              <a:ext cx="1938337" cy="755650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曲线连接符 12"/>
            <p:cNvCxnSpPr/>
            <p:nvPr/>
          </p:nvCxnSpPr>
          <p:spPr>
            <a:xfrm rot="5400000" flipH="1" flipV="1">
              <a:off x="2252663" y="4184650"/>
              <a:ext cx="1938338" cy="757237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曲线连接符 13"/>
            <p:cNvCxnSpPr>
              <a:stCxn id="25" idx="2"/>
            </p:cNvCxnSpPr>
            <p:nvPr/>
          </p:nvCxnSpPr>
          <p:spPr>
            <a:xfrm rot="5400000" flipH="1" flipV="1">
              <a:off x="1642269" y="2983707"/>
              <a:ext cx="342900" cy="1573212"/>
            </a:xfrm>
            <a:prstGeom prst="curvedConnector4">
              <a:avLst>
                <a:gd name="adj1" fmla="val -190530"/>
                <a:gd name="adj2" fmla="val 100289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曲线连接符 14"/>
            <p:cNvCxnSpPr/>
            <p:nvPr/>
          </p:nvCxnSpPr>
          <p:spPr>
            <a:xfrm rot="16200000" flipH="1">
              <a:off x="516731" y="3074194"/>
              <a:ext cx="733425" cy="249238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85"/>
            <p:cNvSpPr txBox="1">
              <a:spLocks noChangeArrowheads="1"/>
            </p:cNvSpPr>
            <p:nvPr/>
          </p:nvSpPr>
          <p:spPr bwMode="auto">
            <a:xfrm>
              <a:off x="269080" y="2285237"/>
              <a:ext cx="864647" cy="96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9pPr>
            </a:lstStyle>
            <a:p>
              <a:pPr algn="ctr" eaLnBrk="1" hangingPunct="1"/>
              <a:r>
                <a:rPr lang="zh-CN" altLang="en-US" dirty="0"/>
                <a:t>主线</a:t>
              </a:r>
              <a:endParaRPr lang="en-US" altLang="zh-CN" dirty="0"/>
            </a:p>
            <a:p>
              <a:pPr algn="ctr" eaLnBrk="1" hangingPunct="1"/>
              <a:r>
                <a:rPr lang="zh-CN" altLang="en-US" dirty="0">
                  <a:solidFill>
                    <a:schemeClr val="bg1"/>
                  </a:solidFill>
                </a:rPr>
                <a:t>机）</a:t>
              </a:r>
            </a:p>
          </p:txBody>
        </p:sp>
        <p:sp>
          <p:nvSpPr>
            <p:cNvPr id="14" name="TextBox 88"/>
            <p:cNvSpPr txBox="1">
              <a:spLocks noChangeArrowheads="1"/>
            </p:cNvSpPr>
            <p:nvPr/>
          </p:nvSpPr>
          <p:spPr bwMode="auto">
            <a:xfrm>
              <a:off x="1704975" y="5934075"/>
              <a:ext cx="1103313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chemeClr val="bg1"/>
                  </a:solidFill>
                </a:rPr>
                <a:t>情况</a:t>
              </a:r>
              <a:r>
                <a:rPr lang="en-US" altLang="zh-CN" sz="2800" dirty="0">
                  <a:solidFill>
                    <a:schemeClr val="bg1"/>
                  </a:solidFill>
                </a:rPr>
                <a:t>1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6668655" y="6142023"/>
            <a:ext cx="5190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情况一（北门东门歧头凤翔电信用户）</a:t>
            </a:r>
            <a:endParaRPr lang="en-US" sz="2400" dirty="0"/>
          </a:p>
        </p:txBody>
      </p:sp>
      <p:sp>
        <p:nvSpPr>
          <p:cNvPr id="27" name="文本框 26"/>
          <p:cNvSpPr txBox="1"/>
          <p:nvPr/>
        </p:nvSpPr>
        <p:spPr>
          <a:xfrm>
            <a:off x="6668656" y="4929883"/>
            <a:ext cx="210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主床位有主线端口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50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原端口怎么接线，新端口就怎么接</a:t>
            </a:r>
            <a:endParaRPr 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54954" y="2603500"/>
            <a:ext cx="9383737" cy="3991264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2800" b="1" dirty="0"/>
              <a:t>香灰苑可能是</a:t>
            </a:r>
            <a:r>
              <a:rPr lang="en-US" altLang="zh-CN" sz="2800" b="1" dirty="0"/>
              <a:t>568A</a:t>
            </a:r>
            <a:r>
              <a:rPr lang="zh-CN" altLang="en-US" sz="2800" b="1" dirty="0"/>
              <a:t>可能是</a:t>
            </a:r>
            <a:r>
              <a:rPr lang="en-US" altLang="zh-CN" sz="2800" b="1" dirty="0"/>
              <a:t>568B</a:t>
            </a:r>
            <a:r>
              <a:rPr lang="zh-CN" altLang="en-US" sz="2800" b="1" dirty="0"/>
              <a:t>，朝晖苑目前还不了解，其他宿舍片区大部分是</a:t>
            </a:r>
            <a:r>
              <a:rPr lang="en-US" altLang="zh-CN" sz="2800" b="1" dirty="0"/>
              <a:t>B</a:t>
            </a:r>
            <a:r>
              <a:rPr lang="zh-CN" altLang="en-US" sz="2800" b="1" dirty="0"/>
              <a:t>序但也有个别特例，而别墅、公寓情况就更复杂了。所以，主线端口重做时，</a:t>
            </a:r>
            <a:r>
              <a:rPr lang="zh-CN" altLang="en-US" sz="2800" b="1" dirty="0">
                <a:solidFill>
                  <a:srgbClr val="FF0000"/>
                </a:solidFill>
              </a:rPr>
              <a:t>看好原来是怎么接的就行，压线方法和床位端口的压法是一样的，但是请八根线全压</a:t>
            </a:r>
            <a:endParaRPr lang="en-US" altLang="zh-CN" sz="2800" b="1" dirty="0"/>
          </a:p>
          <a:p>
            <a:endParaRPr lang="en-US" altLang="zh-CN" sz="2800" b="1" dirty="0"/>
          </a:p>
          <a:p>
            <a:r>
              <a:rPr lang="zh-CN" altLang="en-US" sz="2800" b="1" dirty="0"/>
              <a:t>能修尽量修，没有十足把握请上报给组长</a:t>
            </a:r>
            <a:endParaRPr lang="en-US" altLang="zh-CN" sz="2800" b="1" dirty="0"/>
          </a:p>
          <a:p>
            <a:endParaRPr lang="en-US" altLang="zh-CN" sz="2800" b="1" dirty="0"/>
          </a:p>
          <a:p>
            <a:r>
              <a:rPr lang="en-US" altLang="zh-CN" sz="2800" b="1" dirty="0">
                <a:solidFill>
                  <a:srgbClr val="FF0000"/>
                </a:solidFill>
              </a:rPr>
              <a:t> ATTENTION</a:t>
            </a:r>
            <a:r>
              <a:rPr lang="zh-CN" altLang="en-US" sz="2800" b="1" dirty="0">
                <a:solidFill>
                  <a:srgbClr val="FF0000"/>
                </a:solidFill>
              </a:rPr>
              <a:t>：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800" b="1" dirty="0"/>
              <a:t>	</a:t>
            </a:r>
            <a:r>
              <a:rPr lang="zh-CN" altLang="en-US" sz="2800" b="1" dirty="0"/>
              <a:t>如果主线灯全亮但获取</a:t>
            </a:r>
            <a:r>
              <a:rPr lang="en-US" altLang="zh-CN" sz="2800" b="1" dirty="0" err="1"/>
              <a:t>ip</a:t>
            </a:r>
            <a:r>
              <a:rPr lang="zh-CN" altLang="en-US" sz="2800" b="1" dirty="0"/>
              <a:t>错误，这不是端口问题！！！</a:t>
            </a:r>
            <a:endParaRPr lang="en-US" altLang="zh-CN" sz="2800" b="1" dirty="0"/>
          </a:p>
          <a:p>
            <a:pPr marL="0" indent="0">
              <a:buNone/>
            </a:pPr>
            <a:r>
              <a:rPr lang="en-US" altLang="zh-CN" sz="2800" b="1" dirty="0"/>
              <a:t>	</a:t>
            </a:r>
            <a:r>
              <a:rPr lang="zh-CN" altLang="en-US" sz="2800" b="1" dirty="0"/>
              <a:t>请上报或到机房跳线</a:t>
            </a:r>
            <a:endParaRPr lang="en-US" altLang="zh-CN" sz="28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5826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2155" y="973668"/>
            <a:ext cx="9969623" cy="706964"/>
          </a:xfrm>
        </p:spPr>
        <p:txBody>
          <a:bodyPr>
            <a:normAutofit/>
          </a:bodyPr>
          <a:lstStyle/>
          <a:p>
            <a:r>
              <a:rPr lang="zh-CN" altLang="en-US" b="1" dirty="0"/>
              <a:t>墙线布局</a:t>
            </a:r>
            <a:endParaRPr 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2815" y="2672021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/>
              <a:t>1</a:t>
            </a:r>
            <a:r>
              <a:rPr lang="zh-CN" altLang="en-US" sz="3200" dirty="0"/>
              <a:t>根主线</a:t>
            </a:r>
            <a:r>
              <a:rPr lang="en-US" altLang="zh-CN" sz="3200" dirty="0"/>
              <a:t>(</a:t>
            </a:r>
            <a:r>
              <a:rPr lang="zh-CN" altLang="en-US" sz="3200" dirty="0"/>
              <a:t>外线</a:t>
            </a:r>
            <a:r>
              <a:rPr lang="en-US" altLang="zh-CN" sz="3200" dirty="0"/>
              <a:t>)</a:t>
            </a:r>
          </a:p>
          <a:p>
            <a:pPr marL="0" indent="0">
              <a:buNone/>
            </a:pPr>
            <a:r>
              <a:rPr lang="en-US" altLang="zh-CN" sz="3200" dirty="0"/>
              <a:t>3</a:t>
            </a:r>
            <a:r>
              <a:rPr lang="zh-CN" altLang="en-US" sz="3200" dirty="0"/>
              <a:t>或</a:t>
            </a:r>
            <a:r>
              <a:rPr lang="en-US" altLang="zh-CN" sz="3200" dirty="0"/>
              <a:t>4</a:t>
            </a:r>
            <a:r>
              <a:rPr lang="zh-CN" altLang="en-US" sz="3200" dirty="0"/>
              <a:t>根床位墙线</a:t>
            </a:r>
            <a:endParaRPr lang="en-US" altLang="zh-CN" sz="3200" dirty="0"/>
          </a:p>
          <a:p>
            <a:pPr marL="0" indent="0">
              <a:buNone/>
            </a:pPr>
            <a:r>
              <a:rPr lang="zh-CN" altLang="en-US" sz="3200" dirty="0"/>
              <a:t>使用小交换机</a:t>
            </a:r>
            <a:endParaRPr lang="en-US" altLang="zh-CN" sz="3200" dirty="0"/>
          </a:p>
          <a:p>
            <a:pPr marL="0" indent="0">
              <a:buNone/>
            </a:pPr>
            <a:endParaRPr lang="en-US" sz="3200" dirty="0"/>
          </a:p>
        </p:txBody>
      </p:sp>
      <p:grpSp>
        <p:nvGrpSpPr>
          <p:cNvPr id="21" name="组合 20"/>
          <p:cNvGrpSpPr/>
          <p:nvPr/>
        </p:nvGrpSpPr>
        <p:grpSpPr>
          <a:xfrm>
            <a:off x="8622674" y="2196306"/>
            <a:ext cx="3070225" cy="4230688"/>
            <a:chOff x="5451475" y="2225675"/>
            <a:chExt cx="3070225" cy="4230688"/>
          </a:xfrm>
        </p:grpSpPr>
        <p:grpSp>
          <p:nvGrpSpPr>
            <p:cNvPr id="22" name="组合 64"/>
            <p:cNvGrpSpPr>
              <a:grpSpLocks/>
            </p:cNvGrpSpPr>
            <p:nvPr/>
          </p:nvGrpSpPr>
          <p:grpSpPr bwMode="auto">
            <a:xfrm>
              <a:off x="6511925" y="2225675"/>
              <a:ext cx="2009775" cy="1211263"/>
              <a:chOff x="2087724" y="2420888"/>
              <a:chExt cx="2009544" cy="1212057"/>
            </a:xfrm>
          </p:grpSpPr>
          <p:grpSp>
            <p:nvGrpSpPr>
              <p:cNvPr id="29" name="组合 65"/>
              <p:cNvGrpSpPr>
                <a:grpSpLocks/>
              </p:cNvGrpSpPr>
              <p:nvPr/>
            </p:nvGrpSpPr>
            <p:grpSpPr bwMode="auto">
              <a:xfrm>
                <a:off x="2087724" y="2420888"/>
                <a:ext cx="2009544" cy="1212057"/>
                <a:chOff x="2087724" y="2420888"/>
                <a:chExt cx="2009544" cy="1212057"/>
              </a:xfrm>
            </p:grpSpPr>
            <p:sp>
              <p:nvSpPr>
                <p:cNvPr id="34" name="圆角矩形 41"/>
                <p:cNvSpPr/>
                <p:nvPr/>
              </p:nvSpPr>
              <p:spPr>
                <a:xfrm>
                  <a:off x="2087724" y="2420888"/>
                  <a:ext cx="2009544" cy="1212057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zh-CN" altLang="en-US" dirty="0">
                      <a:solidFill>
                        <a:srgbClr val="003D3B"/>
                      </a:solidFill>
                    </a:rPr>
                    <a:t>小交换机</a:t>
                  </a: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2484553" y="3464560"/>
                  <a:ext cx="1223822" cy="168385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  <p:cxnSp>
            <p:nvCxnSpPr>
              <p:cNvPr id="30" name="直接连接符 29"/>
              <p:cNvCxnSpPr/>
              <p:nvPr/>
            </p:nvCxnSpPr>
            <p:spPr>
              <a:xfrm>
                <a:off x="2719476" y="3464560"/>
                <a:ext cx="0" cy="1620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2971860" y="3464560"/>
                <a:ext cx="0" cy="1620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3232180" y="3464560"/>
                <a:ext cx="0" cy="1620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3463929" y="3464560"/>
                <a:ext cx="0" cy="1620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曲线连接符 30"/>
            <p:cNvCxnSpPr/>
            <p:nvPr/>
          </p:nvCxnSpPr>
          <p:spPr>
            <a:xfrm rot="5400000" flipH="1" flipV="1">
              <a:off x="5934869" y="4190207"/>
              <a:ext cx="1938337" cy="755650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曲线连接符 31"/>
            <p:cNvCxnSpPr/>
            <p:nvPr/>
          </p:nvCxnSpPr>
          <p:spPr>
            <a:xfrm rot="5400000" flipH="1" flipV="1">
              <a:off x="6195219" y="4199732"/>
              <a:ext cx="1938337" cy="755650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曲线连接符 32"/>
            <p:cNvCxnSpPr/>
            <p:nvPr/>
          </p:nvCxnSpPr>
          <p:spPr>
            <a:xfrm rot="5400000" flipH="1" flipV="1">
              <a:off x="6434138" y="4189413"/>
              <a:ext cx="1938337" cy="757237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曲线连接符 33"/>
            <p:cNvCxnSpPr/>
            <p:nvPr/>
          </p:nvCxnSpPr>
          <p:spPr>
            <a:xfrm rot="5400000" flipH="1" flipV="1">
              <a:off x="6677819" y="4185444"/>
              <a:ext cx="1938338" cy="755650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曲线连接符 34"/>
            <p:cNvCxnSpPr/>
            <p:nvPr/>
          </p:nvCxnSpPr>
          <p:spPr>
            <a:xfrm rot="5400000" flipH="1" flipV="1">
              <a:off x="6066632" y="2983706"/>
              <a:ext cx="342900" cy="1573213"/>
            </a:xfrm>
            <a:prstGeom prst="curvedConnector4">
              <a:avLst>
                <a:gd name="adj1" fmla="val -190530"/>
                <a:gd name="adj2" fmla="val 100289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TextBox 89"/>
            <p:cNvSpPr txBox="1">
              <a:spLocks noChangeArrowheads="1"/>
            </p:cNvSpPr>
            <p:nvPr/>
          </p:nvSpPr>
          <p:spPr bwMode="auto">
            <a:xfrm>
              <a:off x="6456363" y="5934075"/>
              <a:ext cx="1103312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chemeClr val="bg1"/>
                  </a:solidFill>
                </a:rPr>
                <a:t>情况</a:t>
              </a:r>
              <a:r>
                <a:rPr lang="en-US" altLang="zh-CN" sz="2800" dirty="0">
                  <a:solidFill>
                    <a:schemeClr val="bg1"/>
                  </a:solidFill>
                </a:rPr>
                <a:t>2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Box 80"/>
          <p:cNvSpPr txBox="1">
            <a:spLocks noChangeArrowheads="1"/>
          </p:cNvSpPr>
          <p:nvPr/>
        </p:nvSpPr>
        <p:spPr bwMode="auto">
          <a:xfrm>
            <a:off x="7760661" y="3146822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dirty="0"/>
              <a:t>外线</a:t>
            </a:r>
            <a:endParaRPr lang="en-US" altLang="zh-CN" dirty="0"/>
          </a:p>
          <a:p>
            <a:pPr algn="ctr" eaLnBrk="1" hangingPunct="1"/>
            <a:r>
              <a:rPr lang="zh-CN" altLang="en-US" dirty="0"/>
              <a:t>（楼层交换机）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3326714" y="2196306"/>
            <a:ext cx="4198938" cy="4295775"/>
            <a:chOff x="-101600" y="2160588"/>
            <a:chExt cx="4198938" cy="4295775"/>
          </a:xfrm>
        </p:grpSpPr>
        <p:grpSp>
          <p:nvGrpSpPr>
            <p:cNvPr id="42" name="组合 16"/>
            <p:cNvGrpSpPr>
              <a:grpSpLocks/>
            </p:cNvGrpSpPr>
            <p:nvPr/>
          </p:nvGrpSpPr>
          <p:grpSpPr bwMode="auto">
            <a:xfrm>
              <a:off x="-9297" y="3598864"/>
              <a:ext cx="1338828" cy="1036639"/>
              <a:chOff x="2109296" y="3362915"/>
              <a:chExt cx="1337806" cy="1036534"/>
            </a:xfrm>
          </p:grpSpPr>
          <p:grpSp>
            <p:nvGrpSpPr>
              <p:cNvPr id="59" name="组合 14"/>
              <p:cNvGrpSpPr>
                <a:grpSpLocks/>
              </p:cNvGrpSpPr>
              <p:nvPr/>
            </p:nvGrpSpPr>
            <p:grpSpPr bwMode="auto">
              <a:xfrm>
                <a:off x="2876472" y="3362915"/>
                <a:ext cx="540060" cy="540060"/>
                <a:chOff x="3095836" y="3573016"/>
                <a:chExt cx="540060" cy="540060"/>
              </a:xfrm>
            </p:grpSpPr>
            <p:sp>
              <p:nvSpPr>
                <p:cNvPr id="61" name="圆角矩形 26"/>
                <p:cNvSpPr/>
                <p:nvPr/>
              </p:nvSpPr>
              <p:spPr>
                <a:xfrm>
                  <a:off x="3096197" y="3573016"/>
                  <a:ext cx="539339" cy="539695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62" name="矩形 61"/>
                <p:cNvSpPr/>
                <p:nvPr/>
              </p:nvSpPr>
              <p:spPr>
                <a:xfrm>
                  <a:off x="3283379" y="3788894"/>
                  <a:ext cx="161802" cy="12539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" name="TextBox 15"/>
              <p:cNvSpPr txBox="1">
                <a:spLocks noChangeArrowheads="1"/>
              </p:cNvSpPr>
              <p:nvPr/>
            </p:nvSpPr>
            <p:spPr bwMode="auto">
              <a:xfrm>
                <a:off x="2109296" y="4030154"/>
                <a:ext cx="1337806" cy="369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微软雅黑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微软雅黑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微软雅黑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微软雅黑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微软雅黑" pitchFamily="34" charset="-122"/>
                  </a:defRPr>
                </a:lvl9pPr>
              </a:lstStyle>
              <a:p>
                <a:pPr eaLnBrk="1" hangingPunct="1"/>
                <a:r>
                  <a:rPr lang="zh-CN" altLang="en-US" dirty="0">
                    <a:solidFill>
                      <a:schemeClr val="bg1"/>
                    </a:solidFill>
                  </a:rPr>
                  <a:t>墙</a:t>
                </a:r>
                <a:r>
                  <a:rPr lang="zh-CN" altLang="en-US" dirty="0"/>
                  <a:t>主线端口</a:t>
                </a:r>
              </a:p>
            </p:txBody>
          </p:sp>
        </p:grpSp>
        <p:grpSp>
          <p:nvGrpSpPr>
            <p:cNvPr id="43" name="组合 39"/>
            <p:cNvGrpSpPr>
              <a:grpSpLocks/>
            </p:cNvGrpSpPr>
            <p:nvPr/>
          </p:nvGrpSpPr>
          <p:grpSpPr bwMode="auto">
            <a:xfrm>
              <a:off x="2087563" y="2225675"/>
              <a:ext cx="2009775" cy="1211263"/>
              <a:chOff x="2087724" y="2420888"/>
              <a:chExt cx="2009544" cy="1212057"/>
            </a:xfrm>
          </p:grpSpPr>
          <p:grpSp>
            <p:nvGrpSpPr>
              <p:cNvPr id="52" name="组合 33"/>
              <p:cNvGrpSpPr>
                <a:grpSpLocks/>
              </p:cNvGrpSpPr>
              <p:nvPr/>
            </p:nvGrpSpPr>
            <p:grpSpPr bwMode="auto">
              <a:xfrm>
                <a:off x="2087724" y="2420888"/>
                <a:ext cx="2009544" cy="1212057"/>
                <a:chOff x="2087724" y="2420888"/>
                <a:chExt cx="2009544" cy="1212057"/>
              </a:xfrm>
            </p:grpSpPr>
            <p:sp>
              <p:nvSpPr>
                <p:cNvPr id="57" name="圆角矩形 22"/>
                <p:cNvSpPr/>
                <p:nvPr/>
              </p:nvSpPr>
              <p:spPr>
                <a:xfrm>
                  <a:off x="2087724" y="2420888"/>
                  <a:ext cx="2009544" cy="1212057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zh-CN" altLang="en-US" dirty="0">
                      <a:solidFill>
                        <a:srgbClr val="003D3B"/>
                      </a:solidFill>
                    </a:rPr>
                    <a:t>小交换机</a:t>
                  </a:r>
                </a:p>
              </p:txBody>
            </p:sp>
            <p:sp>
              <p:nvSpPr>
                <p:cNvPr id="58" name="矩形 57"/>
                <p:cNvSpPr/>
                <p:nvPr/>
              </p:nvSpPr>
              <p:spPr>
                <a:xfrm>
                  <a:off x="2484553" y="3464560"/>
                  <a:ext cx="1223821" cy="168385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  <p:cxnSp>
            <p:nvCxnSpPr>
              <p:cNvPr id="53" name="直接连接符 52"/>
              <p:cNvCxnSpPr/>
              <p:nvPr/>
            </p:nvCxnSpPr>
            <p:spPr>
              <a:xfrm>
                <a:off x="2719476" y="3464560"/>
                <a:ext cx="0" cy="1620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2971859" y="3464560"/>
                <a:ext cx="0" cy="1620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3232179" y="3464560"/>
                <a:ext cx="0" cy="1620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3463928" y="3464560"/>
                <a:ext cx="0" cy="1620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曲线连接符 9"/>
            <p:cNvCxnSpPr/>
            <p:nvPr/>
          </p:nvCxnSpPr>
          <p:spPr>
            <a:xfrm rot="5400000" flipH="1" flipV="1">
              <a:off x="1510506" y="4190207"/>
              <a:ext cx="1938337" cy="755650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曲线连接符 10"/>
            <p:cNvCxnSpPr/>
            <p:nvPr/>
          </p:nvCxnSpPr>
          <p:spPr>
            <a:xfrm rot="5400000" flipH="1" flipV="1">
              <a:off x="1770856" y="4199732"/>
              <a:ext cx="1938337" cy="755650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曲线连接符 11"/>
            <p:cNvCxnSpPr/>
            <p:nvPr/>
          </p:nvCxnSpPr>
          <p:spPr>
            <a:xfrm rot="5400000" flipH="1" flipV="1">
              <a:off x="2008981" y="4190207"/>
              <a:ext cx="1938337" cy="755650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曲线连接符 12"/>
            <p:cNvCxnSpPr/>
            <p:nvPr/>
          </p:nvCxnSpPr>
          <p:spPr>
            <a:xfrm rot="5400000" flipH="1" flipV="1">
              <a:off x="2252663" y="4184650"/>
              <a:ext cx="1938338" cy="757237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曲线连接符 13"/>
            <p:cNvCxnSpPr>
              <a:stCxn id="62" idx="2"/>
            </p:cNvCxnSpPr>
            <p:nvPr/>
          </p:nvCxnSpPr>
          <p:spPr>
            <a:xfrm rot="5400000" flipH="1" flipV="1">
              <a:off x="1642269" y="2983707"/>
              <a:ext cx="342900" cy="1573212"/>
            </a:xfrm>
            <a:prstGeom prst="curvedConnector4">
              <a:avLst>
                <a:gd name="adj1" fmla="val -190530"/>
                <a:gd name="adj2" fmla="val 100289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曲线连接符 14"/>
            <p:cNvCxnSpPr/>
            <p:nvPr/>
          </p:nvCxnSpPr>
          <p:spPr>
            <a:xfrm rot="16200000" flipH="1">
              <a:off x="516731" y="3074194"/>
              <a:ext cx="733425" cy="249238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TextBox 85"/>
            <p:cNvSpPr txBox="1">
              <a:spLocks noChangeArrowheads="1"/>
            </p:cNvSpPr>
            <p:nvPr/>
          </p:nvSpPr>
          <p:spPr bwMode="auto">
            <a:xfrm>
              <a:off x="-101600" y="2160588"/>
              <a:ext cx="180022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9pPr>
            </a:lstStyle>
            <a:p>
              <a:pPr algn="ctr" eaLnBrk="1" hangingPunct="1"/>
              <a:r>
                <a:rPr lang="zh-CN" altLang="en-US" dirty="0">
                  <a:solidFill>
                    <a:schemeClr val="bg1"/>
                  </a:solidFill>
                </a:rPr>
                <a:t>外线</a:t>
              </a:r>
              <a:endParaRPr lang="en-US" altLang="zh-CN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zh-CN" altLang="en-US" dirty="0">
                  <a:solidFill>
                    <a:schemeClr val="bg1"/>
                  </a:solidFill>
                </a:rPr>
                <a:t>（楼层交换机）</a:t>
              </a:r>
            </a:p>
          </p:txBody>
        </p:sp>
        <p:sp>
          <p:nvSpPr>
            <p:cNvPr id="51" name="TextBox 88"/>
            <p:cNvSpPr txBox="1">
              <a:spLocks noChangeArrowheads="1"/>
            </p:cNvSpPr>
            <p:nvPr/>
          </p:nvSpPr>
          <p:spPr bwMode="auto">
            <a:xfrm>
              <a:off x="1704975" y="5934075"/>
              <a:ext cx="1103313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chemeClr val="bg1"/>
                  </a:solidFill>
                </a:rPr>
                <a:t>情况</a:t>
              </a:r>
              <a:r>
                <a:rPr lang="en-US" altLang="zh-CN" sz="2800" dirty="0">
                  <a:solidFill>
                    <a:schemeClr val="bg1"/>
                  </a:solidFill>
                </a:rPr>
                <a:t>1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63" name="TextBox 85"/>
          <p:cNvSpPr txBox="1">
            <a:spLocks noChangeArrowheads="1"/>
          </p:cNvSpPr>
          <p:nvPr/>
        </p:nvSpPr>
        <p:spPr bwMode="auto">
          <a:xfrm>
            <a:off x="3227328" y="2294731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dirty="0"/>
              <a:t>外线</a:t>
            </a:r>
            <a:endParaRPr lang="en-US" altLang="zh-CN" dirty="0"/>
          </a:p>
          <a:p>
            <a:pPr algn="ctr" eaLnBrk="1" hangingPunct="1"/>
            <a:r>
              <a:rPr lang="zh-CN" altLang="en-US" dirty="0"/>
              <a:t>（楼层交换机）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9554943" y="5780892"/>
            <a:ext cx="125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情况</a:t>
            </a:r>
            <a:r>
              <a:rPr lang="en-US" altLang="zh-CN" sz="2400" dirty="0"/>
              <a:t>2</a:t>
            </a:r>
            <a:endParaRPr lang="en-US" sz="2400" dirty="0"/>
          </a:p>
        </p:txBody>
      </p:sp>
      <p:sp>
        <p:nvSpPr>
          <p:cNvPr id="65" name="文本框 64"/>
          <p:cNvSpPr txBox="1"/>
          <p:nvPr/>
        </p:nvSpPr>
        <p:spPr>
          <a:xfrm>
            <a:off x="5550487" y="5725317"/>
            <a:ext cx="1978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情况</a:t>
            </a:r>
            <a:r>
              <a:rPr lang="en-US" altLang="zh-CN" sz="2400" dirty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7485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进阶教程：墙线问题（仅供参考）</a:t>
            </a:r>
            <a:br>
              <a:rPr lang="en-US" altLang="zh-CN" dirty="0"/>
            </a:br>
            <a:r>
              <a:rPr lang="zh-CN" altLang="en-US" sz="1800" b="1" dirty="0"/>
              <a:t>先别着急，墙线问题概率非常非常非常低</a:t>
            </a:r>
            <a:endParaRPr lang="en-US" sz="1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1463" y="2574959"/>
            <a:ext cx="8825659" cy="341630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2400" b="1" dirty="0"/>
              <a:t>进阶教程要解决的问题：</a:t>
            </a:r>
            <a:endParaRPr lang="en-US" altLang="zh-CN" sz="2400" b="1" dirty="0"/>
          </a:p>
          <a:p>
            <a:pPr marL="0" indent="0">
              <a:buNone/>
            </a:pPr>
            <a:r>
              <a:rPr lang="zh-CN" altLang="en-US" sz="2400" b="1" dirty="0"/>
              <a:t>确认接小交换机那端</a:t>
            </a:r>
            <a:r>
              <a:rPr lang="zh-CN" altLang="en-US" sz="2400" b="1" dirty="0">
                <a:solidFill>
                  <a:srgbClr val="FF0000"/>
                </a:solidFill>
              </a:rPr>
              <a:t>水晶头完好</a:t>
            </a:r>
            <a:r>
              <a:rPr lang="zh-CN" altLang="en-US" sz="2400" b="1" dirty="0"/>
              <a:t>的情况下</a:t>
            </a:r>
            <a:endParaRPr lang="en-US" sz="2400" b="1" dirty="0"/>
          </a:p>
          <a:p>
            <a:pPr marL="0" indent="0"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重做端口模块后</a:t>
            </a:r>
            <a:r>
              <a:rPr lang="zh-CN" altLang="en-US" sz="2400" b="1" dirty="0"/>
              <a:t>，发现仍然有灯不亮</a:t>
            </a:r>
            <a:endParaRPr lang="en-US" altLang="zh-CN" sz="2400" b="1" dirty="0"/>
          </a:p>
          <a:p>
            <a:pPr marL="0" indent="0">
              <a:buNone/>
            </a:pPr>
            <a:endParaRPr lang="en-US" altLang="zh-CN" sz="2400" b="1" dirty="0"/>
          </a:p>
          <a:p>
            <a:pPr marL="0" indent="0">
              <a:buNone/>
            </a:pPr>
            <a:r>
              <a:rPr lang="zh-CN" altLang="en-US" sz="2400" b="1" dirty="0"/>
              <a:t>此时基本可以判断是墙线问题（概率很低）</a:t>
            </a:r>
            <a:endParaRPr lang="en-US" altLang="zh-CN" sz="2400" b="1" dirty="0"/>
          </a:p>
          <a:p>
            <a:pPr marL="0" indent="0"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一般只能飞线解决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2400" b="1" dirty="0"/>
          </a:p>
          <a:p>
            <a:pPr marL="0" indent="0">
              <a:buNone/>
            </a:pPr>
            <a:r>
              <a:rPr lang="zh-CN" altLang="en-US" sz="2400" b="1" dirty="0"/>
              <a:t>但除了飞线外，还有没有其他解决办法？</a:t>
            </a:r>
            <a:endParaRPr lang="en-US" altLang="zh-CN" sz="2400" b="1" dirty="0"/>
          </a:p>
          <a:p>
            <a:pPr marL="0" indent="0">
              <a:buNone/>
            </a:pPr>
            <a:endParaRPr lang="en-US" altLang="zh-CN" sz="2400" b="1" dirty="0"/>
          </a:p>
        </p:txBody>
      </p:sp>
      <p:pic>
        <p:nvPicPr>
          <p:cNvPr id="4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91" y="2972832"/>
            <a:ext cx="4555066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20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80537" cy="706964"/>
          </a:xfrm>
        </p:spPr>
        <p:txBody>
          <a:bodyPr/>
          <a:lstStyle/>
          <a:p>
            <a:r>
              <a:rPr lang="zh-CN" altLang="en-US" dirty="0"/>
              <a:t>经验：</a:t>
            </a:r>
            <a:br>
              <a:rPr lang="en-US" altLang="zh-CN" dirty="0"/>
            </a:br>
            <a:r>
              <a:rPr lang="en-US" altLang="zh-CN" b="1" dirty="0">
                <a:solidFill>
                  <a:srgbClr val="FF0000"/>
                </a:solidFill>
              </a:rPr>
              <a:t>568B</a:t>
            </a:r>
            <a:r>
              <a:rPr lang="zh-CN" altLang="en-US" b="1" dirty="0">
                <a:solidFill>
                  <a:srgbClr val="FF0000"/>
                </a:solidFill>
              </a:rPr>
              <a:t>线序</a:t>
            </a:r>
            <a:r>
              <a:rPr lang="zh-CN" altLang="en-US" dirty="0"/>
              <a:t>通过测线器灯判断是哪根铜线损坏</a:t>
            </a:r>
            <a:endParaRPr 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290850"/>
              </p:ext>
            </p:extLst>
          </p:nvPr>
        </p:nvGraphicFramePr>
        <p:xfrm>
          <a:off x="5852704" y="2010567"/>
          <a:ext cx="6061352" cy="46377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7669">
                  <a:extLst>
                    <a:ext uri="{9D8B030D-6E8A-4147-A177-3AD203B41FA5}">
                      <a16:colId xmlns:a16="http://schemas.microsoft.com/office/drawing/2014/main" val="2809167362"/>
                    </a:ext>
                  </a:extLst>
                </a:gridCol>
                <a:gridCol w="757669">
                  <a:extLst>
                    <a:ext uri="{9D8B030D-6E8A-4147-A177-3AD203B41FA5}">
                      <a16:colId xmlns:a16="http://schemas.microsoft.com/office/drawing/2014/main" val="3270197118"/>
                    </a:ext>
                  </a:extLst>
                </a:gridCol>
                <a:gridCol w="757669">
                  <a:extLst>
                    <a:ext uri="{9D8B030D-6E8A-4147-A177-3AD203B41FA5}">
                      <a16:colId xmlns:a16="http://schemas.microsoft.com/office/drawing/2014/main" val="3176739307"/>
                    </a:ext>
                  </a:extLst>
                </a:gridCol>
                <a:gridCol w="757669">
                  <a:extLst>
                    <a:ext uri="{9D8B030D-6E8A-4147-A177-3AD203B41FA5}">
                      <a16:colId xmlns:a16="http://schemas.microsoft.com/office/drawing/2014/main" val="189729254"/>
                    </a:ext>
                  </a:extLst>
                </a:gridCol>
                <a:gridCol w="757669">
                  <a:extLst>
                    <a:ext uri="{9D8B030D-6E8A-4147-A177-3AD203B41FA5}">
                      <a16:colId xmlns:a16="http://schemas.microsoft.com/office/drawing/2014/main" val="1074436814"/>
                    </a:ext>
                  </a:extLst>
                </a:gridCol>
                <a:gridCol w="757669">
                  <a:extLst>
                    <a:ext uri="{9D8B030D-6E8A-4147-A177-3AD203B41FA5}">
                      <a16:colId xmlns:a16="http://schemas.microsoft.com/office/drawing/2014/main" val="2366659204"/>
                    </a:ext>
                  </a:extLst>
                </a:gridCol>
                <a:gridCol w="757669">
                  <a:extLst>
                    <a:ext uri="{9D8B030D-6E8A-4147-A177-3AD203B41FA5}">
                      <a16:colId xmlns:a16="http://schemas.microsoft.com/office/drawing/2014/main" val="1605672322"/>
                    </a:ext>
                  </a:extLst>
                </a:gridCol>
                <a:gridCol w="757669">
                  <a:extLst>
                    <a:ext uri="{9D8B030D-6E8A-4147-A177-3AD203B41FA5}">
                      <a16:colId xmlns:a16="http://schemas.microsoft.com/office/drawing/2014/main" val="4083968133"/>
                    </a:ext>
                  </a:extLst>
                </a:gridCol>
              </a:tblGrid>
              <a:tr h="32099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zh-CN" altLang="en-US" sz="1300" b="1" u="none" strike="noStrike" dirty="0">
                          <a:effectLst/>
                        </a:rPr>
                        <a:t>端口模块压线（</a:t>
                      </a:r>
                      <a:r>
                        <a:rPr lang="en-US" altLang="zh-CN" sz="1300" b="1" u="none" strike="noStrike" dirty="0">
                          <a:effectLst/>
                        </a:rPr>
                        <a:t>1 = </a:t>
                      </a:r>
                      <a:r>
                        <a:rPr lang="zh-CN" altLang="en-US" sz="1300" b="1" u="none" strike="noStrike" dirty="0">
                          <a:effectLst/>
                        </a:rPr>
                        <a:t>压线  </a:t>
                      </a:r>
                      <a:r>
                        <a:rPr lang="en-US" altLang="zh-CN" sz="1300" b="1" u="none" strike="noStrike" dirty="0">
                          <a:effectLst/>
                        </a:rPr>
                        <a:t>0 = </a:t>
                      </a:r>
                      <a:r>
                        <a:rPr lang="zh-CN" altLang="en-US" sz="1300" b="1" u="none" strike="noStrike" dirty="0">
                          <a:effectLst/>
                        </a:rPr>
                        <a:t>断开）</a:t>
                      </a: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653" marR="109653" marT="54826" marB="54826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测线器灯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653" marR="109653" marT="54826" marB="54826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404470"/>
                  </a:ext>
                </a:extLst>
              </a:tr>
              <a:tr h="2916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>
                          <a:effectLst/>
                        </a:rPr>
                        <a:t>橙白</a:t>
                      </a:r>
                      <a:endParaRPr lang="zh-CN" alt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>
                          <a:effectLst/>
                        </a:rPr>
                        <a:t>橙</a:t>
                      </a:r>
                      <a:endParaRPr lang="zh-CN" alt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>
                          <a:effectLst/>
                        </a:rPr>
                        <a:t>绿白</a:t>
                      </a:r>
                      <a:endParaRPr lang="zh-CN" alt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>
                          <a:effectLst/>
                        </a:rPr>
                        <a:t>绿</a:t>
                      </a:r>
                      <a:endParaRPr lang="zh-CN" alt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u="none" strike="noStrike">
                          <a:effectLst/>
                        </a:rPr>
                        <a:t>1</a:t>
                      </a:r>
                      <a:r>
                        <a:rPr lang="zh-CN" altLang="en-US" sz="1300" b="1" u="none" strike="noStrike">
                          <a:effectLst/>
                        </a:rPr>
                        <a:t>号灯</a:t>
                      </a:r>
                      <a:endParaRPr lang="zh-CN" alt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u="none" strike="noStrike">
                          <a:effectLst/>
                        </a:rPr>
                        <a:t>2</a:t>
                      </a:r>
                      <a:r>
                        <a:rPr lang="zh-CN" altLang="en-US" sz="1300" b="1" u="none" strike="noStrike">
                          <a:effectLst/>
                        </a:rPr>
                        <a:t>号灯</a:t>
                      </a:r>
                      <a:endParaRPr lang="zh-CN" alt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u="none" strike="noStrike">
                          <a:effectLst/>
                        </a:rPr>
                        <a:t>3</a:t>
                      </a:r>
                      <a:r>
                        <a:rPr lang="zh-CN" altLang="en-US" sz="1300" b="1" u="none" strike="noStrike">
                          <a:effectLst/>
                        </a:rPr>
                        <a:t>号灯</a:t>
                      </a:r>
                      <a:endParaRPr lang="zh-CN" alt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u="none" strike="noStrike">
                          <a:effectLst/>
                        </a:rPr>
                        <a:t>6</a:t>
                      </a:r>
                      <a:r>
                        <a:rPr lang="zh-CN" altLang="en-US" sz="1300" b="1" u="none" strike="noStrike">
                          <a:effectLst/>
                        </a:rPr>
                        <a:t>号灯</a:t>
                      </a:r>
                      <a:endParaRPr lang="zh-CN" alt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extLst>
                  <a:ext uri="{0D108BD9-81ED-4DB2-BD59-A6C34878D82A}">
                    <a16:rowId xmlns:a16="http://schemas.microsoft.com/office/drawing/2014/main" val="3376009726"/>
                  </a:ext>
                </a:extLst>
              </a:tr>
              <a:tr h="23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extLst>
                  <a:ext uri="{0D108BD9-81ED-4DB2-BD59-A6C34878D82A}">
                    <a16:rowId xmlns:a16="http://schemas.microsoft.com/office/drawing/2014/main" val="530624440"/>
                  </a:ext>
                </a:extLst>
              </a:tr>
              <a:tr h="23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extLst>
                  <a:ext uri="{0D108BD9-81ED-4DB2-BD59-A6C34878D82A}">
                    <a16:rowId xmlns:a16="http://schemas.microsoft.com/office/drawing/2014/main" val="3094856558"/>
                  </a:ext>
                </a:extLst>
              </a:tr>
              <a:tr h="23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extLst>
                  <a:ext uri="{0D108BD9-81ED-4DB2-BD59-A6C34878D82A}">
                    <a16:rowId xmlns:a16="http://schemas.microsoft.com/office/drawing/2014/main" val="3348150987"/>
                  </a:ext>
                </a:extLst>
              </a:tr>
              <a:tr h="23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>
                          <a:effectLst/>
                        </a:rPr>
                        <a:t>亮</a:t>
                      </a:r>
                      <a:endParaRPr lang="zh-CN" alt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extLst>
                  <a:ext uri="{0D108BD9-81ED-4DB2-BD59-A6C34878D82A}">
                    <a16:rowId xmlns:a16="http://schemas.microsoft.com/office/drawing/2014/main" val="3492436211"/>
                  </a:ext>
                </a:extLst>
              </a:tr>
              <a:tr h="23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extLst>
                  <a:ext uri="{0D108BD9-81ED-4DB2-BD59-A6C34878D82A}">
                    <a16:rowId xmlns:a16="http://schemas.microsoft.com/office/drawing/2014/main" val="281973835"/>
                  </a:ext>
                </a:extLst>
              </a:tr>
              <a:tr h="23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extLst>
                  <a:ext uri="{0D108BD9-81ED-4DB2-BD59-A6C34878D82A}">
                    <a16:rowId xmlns:a16="http://schemas.microsoft.com/office/drawing/2014/main" val="2600810743"/>
                  </a:ext>
                </a:extLst>
              </a:tr>
              <a:tr h="23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>
                          <a:effectLst/>
                        </a:rPr>
                        <a:t>亮</a:t>
                      </a:r>
                      <a:endParaRPr lang="zh-CN" alt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extLst>
                  <a:ext uri="{0D108BD9-81ED-4DB2-BD59-A6C34878D82A}">
                    <a16:rowId xmlns:a16="http://schemas.microsoft.com/office/drawing/2014/main" val="1426993941"/>
                  </a:ext>
                </a:extLst>
              </a:tr>
              <a:tr h="23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>
                          <a:effectLst/>
                        </a:rPr>
                        <a:t>亮</a:t>
                      </a:r>
                      <a:endParaRPr lang="zh-CN" alt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>
                          <a:effectLst/>
                        </a:rPr>
                        <a:t>亮</a:t>
                      </a:r>
                      <a:endParaRPr lang="zh-CN" alt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extLst>
                  <a:ext uri="{0D108BD9-81ED-4DB2-BD59-A6C34878D82A}">
                    <a16:rowId xmlns:a16="http://schemas.microsoft.com/office/drawing/2014/main" val="2459119411"/>
                  </a:ext>
                </a:extLst>
              </a:tr>
              <a:tr h="236772"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extLst>
                  <a:ext uri="{0D108BD9-81ED-4DB2-BD59-A6C34878D82A}">
                    <a16:rowId xmlns:a16="http://schemas.microsoft.com/office/drawing/2014/main" val="807227558"/>
                  </a:ext>
                </a:extLst>
              </a:tr>
              <a:tr h="23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extLst>
                  <a:ext uri="{0D108BD9-81ED-4DB2-BD59-A6C34878D82A}">
                    <a16:rowId xmlns:a16="http://schemas.microsoft.com/office/drawing/2014/main" val="2440441293"/>
                  </a:ext>
                </a:extLst>
              </a:tr>
              <a:tr h="23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>
                          <a:effectLst/>
                        </a:rPr>
                        <a:t>亮</a:t>
                      </a:r>
                      <a:endParaRPr lang="zh-CN" alt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extLst>
                  <a:ext uri="{0D108BD9-81ED-4DB2-BD59-A6C34878D82A}">
                    <a16:rowId xmlns:a16="http://schemas.microsoft.com/office/drawing/2014/main" val="4160610944"/>
                  </a:ext>
                </a:extLst>
              </a:tr>
              <a:tr h="23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extLst>
                  <a:ext uri="{0D108BD9-81ED-4DB2-BD59-A6C34878D82A}">
                    <a16:rowId xmlns:a16="http://schemas.microsoft.com/office/drawing/2014/main" val="969715736"/>
                  </a:ext>
                </a:extLst>
              </a:tr>
              <a:tr h="23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>
                          <a:effectLst/>
                        </a:rPr>
                        <a:t>亮</a:t>
                      </a:r>
                      <a:endParaRPr lang="zh-CN" alt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>
                          <a:effectLst/>
                        </a:rPr>
                        <a:t>亮</a:t>
                      </a:r>
                      <a:endParaRPr lang="zh-CN" alt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>
                          <a:effectLst/>
                        </a:rPr>
                        <a:t>亮</a:t>
                      </a:r>
                      <a:endParaRPr lang="zh-CN" alt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extLst>
                  <a:ext uri="{0D108BD9-81ED-4DB2-BD59-A6C34878D82A}">
                    <a16:rowId xmlns:a16="http://schemas.microsoft.com/office/drawing/2014/main" val="96910000"/>
                  </a:ext>
                </a:extLst>
              </a:tr>
              <a:tr h="23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>
                          <a:effectLst/>
                        </a:rPr>
                        <a:t>亮</a:t>
                      </a:r>
                      <a:endParaRPr lang="zh-CN" alt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extLst>
                  <a:ext uri="{0D108BD9-81ED-4DB2-BD59-A6C34878D82A}">
                    <a16:rowId xmlns:a16="http://schemas.microsoft.com/office/drawing/2014/main" val="781984881"/>
                  </a:ext>
                </a:extLst>
              </a:tr>
              <a:tr h="23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>
                          <a:effectLst/>
                        </a:rPr>
                        <a:t>亮</a:t>
                      </a:r>
                      <a:endParaRPr lang="zh-CN" alt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>
                          <a:effectLst/>
                        </a:rPr>
                        <a:t>亮</a:t>
                      </a:r>
                      <a:endParaRPr lang="zh-CN" alt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extLst>
                  <a:ext uri="{0D108BD9-81ED-4DB2-BD59-A6C34878D82A}">
                    <a16:rowId xmlns:a16="http://schemas.microsoft.com/office/drawing/2014/main" val="771992920"/>
                  </a:ext>
                </a:extLst>
              </a:tr>
              <a:tr h="23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>
                          <a:effectLst/>
                        </a:rPr>
                        <a:t>亮</a:t>
                      </a:r>
                      <a:endParaRPr lang="zh-CN" alt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>
                          <a:effectLst/>
                        </a:rPr>
                        <a:t>亮</a:t>
                      </a:r>
                      <a:endParaRPr lang="zh-CN" alt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>
                          <a:effectLst/>
                        </a:rPr>
                        <a:t>亮</a:t>
                      </a:r>
                      <a:endParaRPr lang="zh-CN" alt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b"/>
                </a:tc>
                <a:extLst>
                  <a:ext uri="{0D108BD9-81ED-4DB2-BD59-A6C34878D82A}">
                    <a16:rowId xmlns:a16="http://schemas.microsoft.com/office/drawing/2014/main" val="3644884586"/>
                  </a:ext>
                </a:extLst>
              </a:tr>
              <a:tr h="23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>
                          <a:effectLst/>
                        </a:rPr>
                        <a:t>亮</a:t>
                      </a:r>
                      <a:endParaRPr lang="zh-CN" alt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>
                          <a:effectLst/>
                        </a:rPr>
                        <a:t>亮</a:t>
                      </a:r>
                      <a:endParaRPr lang="zh-CN" alt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>
                          <a:effectLst/>
                        </a:rPr>
                        <a:t>亮</a:t>
                      </a:r>
                      <a:endParaRPr lang="zh-CN" alt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 dirty="0">
                          <a:effectLst/>
                        </a:rPr>
                        <a:t>亮</a:t>
                      </a: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9" marR="11839" marT="11839" marB="0" anchor="ctr"/>
                </a:tc>
                <a:extLst>
                  <a:ext uri="{0D108BD9-81ED-4DB2-BD59-A6C34878D82A}">
                    <a16:rowId xmlns:a16="http://schemas.microsoft.com/office/drawing/2014/main" val="3272215475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95563" y="2586181"/>
            <a:ext cx="39036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以下是我通过大量测试，</a:t>
            </a:r>
            <a:endParaRPr lang="en-US" altLang="zh-CN" b="1" dirty="0"/>
          </a:p>
          <a:p>
            <a:r>
              <a:rPr lang="zh-CN" altLang="en-US" b="1" dirty="0"/>
              <a:t>把所有</a:t>
            </a:r>
            <a:r>
              <a:rPr lang="en-US" altLang="zh-CN" b="1" dirty="0"/>
              <a:t>16</a:t>
            </a:r>
            <a:r>
              <a:rPr lang="zh-CN" altLang="en-US" b="1" dirty="0"/>
              <a:t>种情况全分析出来的真值表</a:t>
            </a:r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总结如下：</a:t>
            </a:r>
            <a:endParaRPr lang="en-US" altLang="zh-CN" b="1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522003"/>
              </p:ext>
            </p:extLst>
          </p:nvPr>
        </p:nvGraphicFramePr>
        <p:xfrm>
          <a:off x="295563" y="4230255"/>
          <a:ext cx="4388979" cy="2487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45">
                  <a:extLst>
                    <a:ext uri="{9D8B030D-6E8A-4147-A177-3AD203B41FA5}">
                      <a16:colId xmlns:a16="http://schemas.microsoft.com/office/drawing/2014/main" val="2335878137"/>
                    </a:ext>
                  </a:extLst>
                </a:gridCol>
                <a:gridCol w="3291734">
                  <a:extLst>
                    <a:ext uri="{9D8B030D-6E8A-4147-A177-3AD203B41FA5}">
                      <a16:colId xmlns:a16="http://schemas.microsoft.com/office/drawing/2014/main" val="141429764"/>
                    </a:ext>
                  </a:extLst>
                </a:gridCol>
              </a:tblGrid>
              <a:tr h="35529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u="none" strike="noStrike" dirty="0">
                          <a:effectLst/>
                        </a:rPr>
                        <a:t>情况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2" marR="15362" marT="15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u="none" strike="noStrike" dirty="0">
                          <a:effectLst/>
                        </a:rPr>
                        <a:t> 没接对</a:t>
                      </a:r>
                      <a:r>
                        <a:rPr lang="en-US" altLang="zh-CN" sz="1800" b="1" u="none" strike="noStrike" dirty="0">
                          <a:effectLst/>
                        </a:rPr>
                        <a:t>/</a:t>
                      </a:r>
                      <a:r>
                        <a:rPr lang="zh-CN" altLang="en-US" sz="1800" b="1" u="none" strike="noStrike" dirty="0">
                          <a:effectLst/>
                        </a:rPr>
                        <a:t>损坏的线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2" marR="15362" marT="15362" marB="0" anchor="b"/>
                </a:tc>
                <a:extLst>
                  <a:ext uri="{0D108BD9-81ED-4DB2-BD59-A6C34878D82A}">
                    <a16:rowId xmlns:a16="http://schemas.microsoft.com/office/drawing/2014/main" val="3085248098"/>
                  </a:ext>
                </a:extLst>
              </a:tr>
              <a:tr h="35529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u="none" strike="noStrike">
                          <a:effectLst/>
                        </a:rPr>
                        <a:t>全部不亮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2" marR="15362" marT="15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u="none" strike="noStrike" dirty="0">
                          <a:effectLst/>
                        </a:rPr>
                        <a:t>橙白 和 绿白 都有问题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2" marR="15362" marT="15362" marB="0" anchor="b"/>
                </a:tc>
                <a:extLst>
                  <a:ext uri="{0D108BD9-81ED-4DB2-BD59-A6C34878D82A}">
                    <a16:rowId xmlns:a16="http://schemas.microsoft.com/office/drawing/2014/main" val="2915553846"/>
                  </a:ext>
                </a:extLst>
              </a:tr>
              <a:tr h="35529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1" u="none" strike="noStrike">
                          <a:effectLst/>
                        </a:rPr>
                        <a:t>13</a:t>
                      </a:r>
                      <a:r>
                        <a:rPr lang="zh-CN" altLang="en-US" sz="1800" b="1" u="none" strike="noStrike">
                          <a:effectLst/>
                        </a:rPr>
                        <a:t>不亮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2" marR="15362" marT="15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u="none" strike="noStrike" dirty="0">
                          <a:effectLst/>
                        </a:rPr>
                        <a:t>橙白 或 绿白 其中一根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2" marR="15362" marT="15362" marB="0" anchor="b"/>
                </a:tc>
                <a:extLst>
                  <a:ext uri="{0D108BD9-81ED-4DB2-BD59-A6C34878D82A}">
                    <a16:rowId xmlns:a16="http://schemas.microsoft.com/office/drawing/2014/main" val="1141633490"/>
                  </a:ext>
                </a:extLst>
              </a:tr>
              <a:tr h="35529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1" u="none" strike="noStrike">
                          <a:effectLst/>
                        </a:rPr>
                        <a:t>2</a:t>
                      </a:r>
                      <a:r>
                        <a:rPr lang="zh-CN" altLang="en-US" sz="1800" b="1" u="none" strike="noStrike">
                          <a:effectLst/>
                        </a:rPr>
                        <a:t>不亮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2" marR="15362" marT="15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u="none" strike="noStrike">
                          <a:effectLst/>
                        </a:rPr>
                        <a:t>橙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2" marR="15362" marT="15362" marB="0" anchor="b"/>
                </a:tc>
                <a:extLst>
                  <a:ext uri="{0D108BD9-81ED-4DB2-BD59-A6C34878D82A}">
                    <a16:rowId xmlns:a16="http://schemas.microsoft.com/office/drawing/2014/main" val="246298319"/>
                  </a:ext>
                </a:extLst>
              </a:tr>
              <a:tr h="35529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1" u="none" strike="noStrike">
                          <a:effectLst/>
                        </a:rPr>
                        <a:t>6</a:t>
                      </a:r>
                      <a:r>
                        <a:rPr lang="zh-CN" altLang="en-US" sz="1800" b="1" u="none" strike="noStrike">
                          <a:effectLst/>
                        </a:rPr>
                        <a:t>不亮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2" marR="15362" marT="15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u="none" strike="noStrike">
                          <a:effectLst/>
                        </a:rPr>
                        <a:t>绿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2" marR="15362" marT="15362" marB="0" anchor="b"/>
                </a:tc>
                <a:extLst>
                  <a:ext uri="{0D108BD9-81ED-4DB2-BD59-A6C34878D82A}">
                    <a16:rowId xmlns:a16="http://schemas.microsoft.com/office/drawing/2014/main" val="10461117"/>
                  </a:ext>
                </a:extLst>
              </a:tr>
              <a:tr h="35529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1" u="none" strike="noStrike">
                          <a:effectLst/>
                        </a:rPr>
                        <a:t>123</a:t>
                      </a:r>
                      <a:r>
                        <a:rPr lang="zh-CN" altLang="en-US" sz="1800" b="1" u="none" strike="noStrike">
                          <a:effectLst/>
                        </a:rPr>
                        <a:t>不亮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2" marR="15362" marT="15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u="none" strike="noStrike">
                          <a:effectLst/>
                        </a:rPr>
                        <a:t>（绿白</a:t>
                      </a:r>
                      <a:r>
                        <a:rPr lang="en-US" altLang="zh-CN" sz="1800" b="1" u="none" strike="noStrike">
                          <a:effectLst/>
                        </a:rPr>
                        <a:t>+ </a:t>
                      </a:r>
                      <a:r>
                        <a:rPr lang="zh-CN" altLang="en-US" sz="1800" b="1" u="none" strike="noStrike">
                          <a:effectLst/>
                        </a:rPr>
                        <a:t>橙） 或 （橙白 </a:t>
                      </a:r>
                      <a:r>
                        <a:rPr lang="en-US" altLang="zh-CN" sz="1800" b="1" u="none" strike="noStrike">
                          <a:effectLst/>
                        </a:rPr>
                        <a:t>+ </a:t>
                      </a:r>
                      <a:r>
                        <a:rPr lang="zh-CN" altLang="en-US" sz="1800" b="1" u="none" strike="noStrike">
                          <a:effectLst/>
                        </a:rPr>
                        <a:t>橙）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2" marR="15362" marT="15362" marB="0" anchor="b"/>
                </a:tc>
                <a:extLst>
                  <a:ext uri="{0D108BD9-81ED-4DB2-BD59-A6C34878D82A}">
                    <a16:rowId xmlns:a16="http://schemas.microsoft.com/office/drawing/2014/main" val="556562397"/>
                  </a:ext>
                </a:extLst>
              </a:tr>
              <a:tr h="35529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1" u="none" strike="noStrike">
                          <a:effectLst/>
                        </a:rPr>
                        <a:t>136</a:t>
                      </a:r>
                      <a:r>
                        <a:rPr lang="zh-CN" altLang="en-US" sz="1800" b="1" u="none" strike="noStrike">
                          <a:effectLst/>
                        </a:rPr>
                        <a:t>不亮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2" marR="15362" marT="15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u="none" strike="noStrike" dirty="0">
                          <a:effectLst/>
                        </a:rPr>
                        <a:t>（绿白 </a:t>
                      </a:r>
                      <a:r>
                        <a:rPr lang="en-US" altLang="zh-CN" sz="1800" b="1" u="none" strike="noStrike" dirty="0">
                          <a:effectLst/>
                        </a:rPr>
                        <a:t>+</a:t>
                      </a:r>
                      <a:r>
                        <a:rPr lang="zh-CN" altLang="en-US" sz="1800" b="1" u="none" strike="noStrike" dirty="0">
                          <a:effectLst/>
                        </a:rPr>
                        <a:t>绿） 或 （橙白 </a:t>
                      </a:r>
                      <a:r>
                        <a:rPr lang="en-US" altLang="zh-CN" sz="1800" b="1" u="none" strike="noStrike" dirty="0">
                          <a:effectLst/>
                        </a:rPr>
                        <a:t>+ </a:t>
                      </a:r>
                      <a:r>
                        <a:rPr lang="zh-CN" altLang="en-US" sz="1800" b="1" u="none" strike="noStrike" dirty="0">
                          <a:effectLst/>
                        </a:rPr>
                        <a:t>绿）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2" marR="15362" marT="15362" marB="0" anchor="b"/>
                </a:tc>
                <a:extLst>
                  <a:ext uri="{0D108BD9-81ED-4DB2-BD59-A6C34878D82A}">
                    <a16:rowId xmlns:a16="http://schemas.microsoft.com/office/drawing/2014/main" val="147933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506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4954" y="1083195"/>
            <a:ext cx="9845838" cy="706964"/>
          </a:xfrm>
        </p:spPr>
        <p:txBody>
          <a:bodyPr/>
          <a:lstStyle/>
          <a:p>
            <a:r>
              <a:rPr lang="zh-CN" altLang="en-US" dirty="0"/>
              <a:t>非主线的墙线修复</a:t>
            </a:r>
            <a:br>
              <a:rPr lang="en-US" altLang="zh-CN" dirty="0"/>
            </a:br>
            <a:r>
              <a:rPr lang="zh-CN" altLang="en-US" sz="2400" dirty="0"/>
              <a:t>（主线墙线就不要尝试了风险太大而且需要去楼层交换机重做水晶头）</a:t>
            </a:r>
            <a:br>
              <a:rPr lang="en-US" altLang="zh-CN" dirty="0"/>
            </a:br>
            <a:r>
              <a:rPr lang="zh-CN" altLang="en-US" b="1" dirty="0">
                <a:solidFill>
                  <a:srgbClr val="FF0000"/>
                </a:solidFill>
              </a:rPr>
              <a:t>仅针对：歧头北门东门凤翔的</a:t>
            </a:r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</a:rPr>
              <a:t>电信</a:t>
            </a:r>
            <a:r>
              <a:rPr lang="zh-CN" altLang="en-US" b="1" dirty="0">
                <a:solidFill>
                  <a:srgbClr val="FF0000"/>
                </a:solidFill>
              </a:rPr>
              <a:t>用户</a:t>
            </a:r>
            <a:r>
              <a:rPr lang="zh-CN" altLang="en-US" dirty="0">
                <a:solidFill>
                  <a:srgbClr val="FF0000"/>
                </a:solidFill>
              </a:rPr>
              <a:t>！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2168" y="2399589"/>
            <a:ext cx="5754256" cy="260966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49004" y="5178782"/>
            <a:ext cx="670888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线序竟然是：</a:t>
            </a:r>
            <a:r>
              <a:rPr lang="zh-CN" altLang="en-US" sz="2000" b="1" dirty="0">
                <a:solidFill>
                  <a:srgbClr val="00B0F0"/>
                </a:solidFill>
              </a:rPr>
              <a:t>蓝白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rgbClr val="00B0F0"/>
                </a:solidFill>
              </a:rPr>
              <a:t>蓝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</a:rPr>
              <a:t>棕白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chemeClr val="accent4"/>
                </a:solidFill>
              </a:rPr>
              <a:t>橙</a:t>
            </a:r>
            <a:r>
              <a:rPr lang="zh-CN" altLang="en-US" sz="2000" b="1" dirty="0"/>
              <a:t>、 </a:t>
            </a:r>
            <a:r>
              <a:rPr lang="zh-CN" altLang="en-US" sz="2000" b="1" dirty="0">
                <a:solidFill>
                  <a:schemeClr val="accent4"/>
                </a:solidFill>
              </a:rPr>
              <a:t>橙白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</a:rPr>
              <a:t>棕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rgbClr val="00B050"/>
                </a:solidFill>
              </a:rPr>
              <a:t>绿白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rgbClr val="00B050"/>
                </a:solidFill>
              </a:rPr>
              <a:t>绿</a:t>
            </a:r>
            <a:endParaRPr lang="en-US" altLang="zh-CN" sz="2000" b="1" dirty="0">
              <a:solidFill>
                <a:srgbClr val="00B050"/>
              </a:solidFill>
            </a:endParaRPr>
          </a:p>
          <a:p>
            <a:r>
              <a:rPr lang="en-US" altLang="zh-CN" sz="2000" b="1" dirty="0"/>
              <a:t>                        1       2        3                          6</a:t>
            </a:r>
          </a:p>
          <a:p>
            <a:endParaRPr lang="en-US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332496" y="2646970"/>
            <a:ext cx="47474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有极个别宿舍的极个别床位，</a:t>
            </a:r>
            <a:endParaRPr lang="en-US" altLang="zh-CN" sz="2800" b="1" dirty="0"/>
          </a:p>
          <a:p>
            <a:endParaRPr lang="en-US" altLang="zh-CN" sz="2800" b="1" dirty="0"/>
          </a:p>
          <a:p>
            <a:r>
              <a:rPr lang="zh-CN" altLang="en-US" sz="2800" b="1" dirty="0"/>
              <a:t>水晶头线序竟然</a:t>
            </a:r>
            <a:endParaRPr lang="en-US" altLang="zh-CN" sz="2800" b="1" dirty="0"/>
          </a:p>
          <a:p>
            <a:r>
              <a:rPr lang="zh-CN" altLang="en-US" sz="2800" b="1" dirty="0"/>
              <a:t>不是</a:t>
            </a:r>
            <a:r>
              <a:rPr lang="en-US" altLang="zh-CN" sz="2800" b="1" dirty="0"/>
              <a:t>568A</a:t>
            </a:r>
            <a:r>
              <a:rPr lang="zh-CN" altLang="en-US" sz="2800" b="1" dirty="0"/>
              <a:t>也不是</a:t>
            </a:r>
            <a:r>
              <a:rPr lang="en-US" altLang="zh-CN" sz="2800" b="1" dirty="0"/>
              <a:t>568B</a:t>
            </a:r>
            <a:r>
              <a:rPr lang="zh-CN" altLang="en-US" sz="2800" b="1" dirty="0"/>
              <a:t>，</a:t>
            </a:r>
            <a:endParaRPr lang="en-US" altLang="zh-CN" sz="2800" b="1" dirty="0"/>
          </a:p>
          <a:p>
            <a:r>
              <a:rPr lang="zh-CN" altLang="en-US" sz="2800" b="1" dirty="0"/>
              <a:t>而是类似这样的奇葩接法</a:t>
            </a:r>
            <a:endParaRPr lang="en-US" altLang="zh-CN" sz="2800" b="1" dirty="0"/>
          </a:p>
          <a:p>
            <a:endParaRPr lang="en-US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332496" y="5680656"/>
            <a:ext cx="11425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67289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9712181" y="4057095"/>
            <a:ext cx="2207656" cy="163349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4954" y="1394691"/>
            <a:ext cx="8761413" cy="706964"/>
          </a:xfrm>
        </p:spPr>
        <p:txBody>
          <a:bodyPr/>
          <a:lstStyle/>
          <a:p>
            <a:r>
              <a:rPr lang="zh-CN" altLang="en-US" b="1" dirty="0"/>
              <a:t>举个栗子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2830" y="2262910"/>
            <a:ext cx="8825659" cy="44334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000" b="1" dirty="0"/>
              <a:t>在</a:t>
            </a:r>
            <a:r>
              <a:rPr lang="en-US" altLang="zh-CN" sz="2000" b="1" dirty="0"/>
              <a:t>B</a:t>
            </a:r>
            <a:r>
              <a:rPr lang="zh-CN" altLang="en-US" sz="2000" b="1" dirty="0"/>
              <a:t>线序下，我们</a:t>
            </a:r>
            <a:r>
              <a:rPr lang="zh-CN" altLang="en-US" sz="2000" b="1" dirty="0">
                <a:solidFill>
                  <a:srgbClr val="FF0000"/>
                </a:solidFill>
              </a:rPr>
              <a:t>重做水晶头和重做端口之后</a:t>
            </a:r>
            <a:endParaRPr lang="en-US" altLang="zh-CN" sz="2000" b="1" dirty="0"/>
          </a:p>
          <a:p>
            <a:pPr marL="0" indent="0">
              <a:buNone/>
            </a:pPr>
            <a:r>
              <a:rPr lang="zh-CN" altLang="en-US" sz="2000" b="1" dirty="0"/>
              <a:t>发现还是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号灯不亮，查上表，判断是墙线的</a:t>
            </a:r>
            <a:r>
              <a:rPr lang="zh-CN" altLang="en-US" sz="2000" b="1" dirty="0">
                <a:solidFill>
                  <a:srgbClr val="FFC000"/>
                </a:solidFill>
              </a:rPr>
              <a:t>橙色的铜线</a:t>
            </a:r>
            <a:r>
              <a:rPr lang="zh-CN" altLang="en-US" sz="2000" b="1" dirty="0"/>
              <a:t>出问题了 </a:t>
            </a:r>
            <a:endParaRPr lang="en-US" altLang="zh-CN" sz="2000" b="1" dirty="0"/>
          </a:p>
          <a:p>
            <a:pPr marL="0" indent="0">
              <a:buNone/>
            </a:pPr>
            <a:r>
              <a:rPr lang="zh-CN" altLang="en-US" sz="2000" b="1" dirty="0"/>
              <a:t>此时，我们可以</a:t>
            </a:r>
            <a:r>
              <a:rPr lang="zh-CN" altLang="en-US" sz="2000" b="1" dirty="0">
                <a:solidFill>
                  <a:schemeClr val="tx1"/>
                </a:solidFill>
              </a:rPr>
              <a:t>拿</a:t>
            </a:r>
            <a:r>
              <a:rPr lang="zh-CN" altLang="en-US" sz="2000" b="1" dirty="0">
                <a:solidFill>
                  <a:srgbClr val="00B0F0"/>
                </a:solidFill>
              </a:rPr>
              <a:t>蓝白</a:t>
            </a:r>
            <a:r>
              <a:rPr lang="zh-CN" altLang="en-US" sz="2000" b="1" dirty="0">
                <a:solidFill>
                  <a:schemeClr val="tx1"/>
                </a:solidFill>
              </a:rPr>
              <a:t>、</a:t>
            </a:r>
            <a:r>
              <a:rPr lang="zh-CN" altLang="en-US" sz="2000" b="1" dirty="0">
                <a:solidFill>
                  <a:srgbClr val="00B0F0"/>
                </a:solidFill>
              </a:rPr>
              <a:t>蓝</a:t>
            </a:r>
            <a:r>
              <a:rPr lang="zh-CN" altLang="en-US" sz="2000" b="1" dirty="0">
                <a:solidFill>
                  <a:schemeClr val="tx1"/>
                </a:solidFill>
              </a:rPr>
              <a:t>、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</a:rPr>
              <a:t>棕白</a:t>
            </a:r>
            <a:r>
              <a:rPr lang="zh-CN" altLang="en-US" sz="2000" b="1" dirty="0">
                <a:solidFill>
                  <a:schemeClr val="tx1"/>
                </a:solidFill>
              </a:rPr>
              <a:t>、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</a:rPr>
              <a:t>棕 </a:t>
            </a:r>
            <a:r>
              <a:rPr lang="zh-CN" altLang="en-US" sz="2000" b="1" dirty="0">
                <a:solidFill>
                  <a:schemeClr val="tx1"/>
                </a:solidFill>
              </a:rPr>
              <a:t>代替 </a:t>
            </a:r>
            <a:r>
              <a:rPr lang="zh-CN" altLang="en-US" sz="2000" b="1" dirty="0">
                <a:solidFill>
                  <a:srgbClr val="FFC000"/>
                </a:solidFill>
              </a:rPr>
              <a:t>橙白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rgbClr val="FFC000"/>
                </a:solidFill>
              </a:rPr>
              <a:t>橙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rgbClr val="92D050"/>
                </a:solidFill>
              </a:rPr>
              <a:t>绿白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rgbClr val="92D050"/>
                </a:solidFill>
              </a:rPr>
              <a:t>绿</a:t>
            </a:r>
            <a:r>
              <a:rPr lang="zh-CN" altLang="en-US" sz="2000" b="1" dirty="0">
                <a:solidFill>
                  <a:schemeClr val="tx1"/>
                </a:solidFill>
              </a:rPr>
              <a:t>四根线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2400" b="1" dirty="0">
                <a:solidFill>
                  <a:schemeClr val="tx1"/>
                </a:solidFill>
              </a:rPr>
              <a:t>568B</a:t>
            </a:r>
            <a:r>
              <a:rPr lang="zh-CN" altLang="en-US" sz="2400" b="1" dirty="0">
                <a:solidFill>
                  <a:schemeClr val="tx1"/>
                </a:solidFill>
              </a:rPr>
              <a:t>线序接法</a:t>
            </a:r>
            <a:r>
              <a:rPr lang="en-US" altLang="zh-CN" sz="2400" b="1" dirty="0">
                <a:solidFill>
                  <a:schemeClr val="tx1"/>
                </a:solidFill>
              </a:rPr>
              <a:t>:</a:t>
            </a:r>
            <a:r>
              <a:rPr lang="zh-CN" altLang="en-US" sz="2400" b="1" dirty="0">
                <a:solidFill>
                  <a:srgbClr val="FFC000"/>
                </a:solidFill>
              </a:rPr>
              <a:t>橙白</a:t>
            </a:r>
            <a:r>
              <a:rPr lang="zh-CN" altLang="en-US" sz="2400" b="1" dirty="0"/>
              <a:t>、</a:t>
            </a:r>
            <a:r>
              <a:rPr lang="zh-CN" altLang="en-US" sz="2400" b="1" dirty="0">
                <a:solidFill>
                  <a:srgbClr val="FFC000"/>
                </a:solidFill>
              </a:rPr>
              <a:t>橙</a:t>
            </a:r>
            <a:r>
              <a:rPr lang="zh-CN" altLang="en-US" sz="2400" b="1" dirty="0"/>
              <a:t>、</a:t>
            </a:r>
            <a:r>
              <a:rPr lang="zh-CN" altLang="en-US" sz="2400" b="1" dirty="0">
                <a:solidFill>
                  <a:srgbClr val="00B050"/>
                </a:solidFill>
              </a:rPr>
              <a:t>绿白</a:t>
            </a:r>
            <a:r>
              <a:rPr lang="zh-CN" altLang="en-US" sz="2400" b="1" dirty="0"/>
              <a:t>、</a:t>
            </a:r>
            <a:r>
              <a:rPr lang="zh-CN" altLang="en-US" sz="2400" b="1" dirty="0">
                <a:solidFill>
                  <a:srgbClr val="00B0F0"/>
                </a:solidFill>
              </a:rPr>
              <a:t>蓝</a:t>
            </a:r>
            <a:r>
              <a:rPr lang="zh-CN" altLang="en-US" sz="2400" b="1" dirty="0"/>
              <a:t>、</a:t>
            </a:r>
            <a:r>
              <a:rPr lang="zh-CN" altLang="en-US" sz="2400" b="1" dirty="0">
                <a:solidFill>
                  <a:srgbClr val="00B0F0"/>
                </a:solidFill>
              </a:rPr>
              <a:t>蓝白</a:t>
            </a:r>
            <a:r>
              <a:rPr lang="zh-CN" altLang="en-US" sz="2400" b="1" dirty="0"/>
              <a:t>、</a:t>
            </a:r>
            <a:r>
              <a:rPr lang="zh-CN" altLang="en-US" sz="2400" b="1" dirty="0">
                <a:solidFill>
                  <a:srgbClr val="00B050"/>
                </a:solidFill>
              </a:rPr>
              <a:t>绿</a:t>
            </a:r>
            <a:r>
              <a:rPr lang="zh-CN" altLang="en-US" sz="2400" b="1" dirty="0"/>
              <a:t>、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</a:rPr>
              <a:t>棕白</a:t>
            </a:r>
            <a:r>
              <a:rPr lang="zh-CN" altLang="en-US" sz="2400" b="1" dirty="0"/>
              <a:t>、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</a:rPr>
              <a:t>棕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2400" b="1" dirty="0"/>
              <a:t>                         1       2        3                          6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替换方案接法</a:t>
            </a:r>
            <a:r>
              <a:rPr lang="en-US" altLang="zh-CN" sz="2400" b="1" dirty="0">
                <a:solidFill>
                  <a:schemeClr val="tx1"/>
                </a:solidFill>
              </a:rPr>
              <a:t>: </a:t>
            </a:r>
            <a:r>
              <a:rPr lang="zh-CN" altLang="en-US" sz="2400" b="1" dirty="0">
                <a:solidFill>
                  <a:srgbClr val="00B0F0"/>
                </a:solidFill>
              </a:rPr>
              <a:t>蓝白</a:t>
            </a:r>
            <a:r>
              <a:rPr lang="zh-CN" altLang="en-US" sz="2400" b="1" dirty="0"/>
              <a:t>、</a:t>
            </a:r>
            <a:r>
              <a:rPr lang="zh-CN" altLang="en-US" sz="2400" b="1" dirty="0">
                <a:solidFill>
                  <a:srgbClr val="00B0F0"/>
                </a:solidFill>
              </a:rPr>
              <a:t>蓝</a:t>
            </a:r>
            <a:r>
              <a:rPr lang="zh-CN" altLang="en-US" sz="2400" b="1" dirty="0"/>
              <a:t>、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</a:rPr>
              <a:t>棕白</a:t>
            </a:r>
            <a:r>
              <a:rPr lang="zh-CN" altLang="en-US" sz="2400" b="1" dirty="0"/>
              <a:t>、</a:t>
            </a:r>
            <a:r>
              <a:rPr lang="zh-CN" altLang="en-US" sz="2400" b="1" dirty="0">
                <a:solidFill>
                  <a:srgbClr val="FFC000"/>
                </a:solidFill>
              </a:rPr>
              <a:t>橙</a:t>
            </a:r>
            <a:r>
              <a:rPr lang="zh-CN" altLang="en-US" sz="2400" b="1" dirty="0"/>
              <a:t>、 </a:t>
            </a:r>
            <a:r>
              <a:rPr lang="zh-CN" altLang="en-US" sz="2400" b="1" dirty="0">
                <a:solidFill>
                  <a:srgbClr val="FFC000"/>
                </a:solidFill>
              </a:rPr>
              <a:t>橙白</a:t>
            </a:r>
            <a:r>
              <a:rPr lang="zh-CN" altLang="en-US" sz="2400" b="1" dirty="0"/>
              <a:t>、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</a:rPr>
              <a:t>棕</a:t>
            </a:r>
            <a:r>
              <a:rPr lang="zh-CN" altLang="en-US" sz="2400" b="1" dirty="0"/>
              <a:t>、</a:t>
            </a:r>
            <a:r>
              <a:rPr lang="zh-CN" altLang="en-US" sz="2400" b="1" dirty="0">
                <a:solidFill>
                  <a:srgbClr val="00B050"/>
                </a:solidFill>
              </a:rPr>
              <a:t>绿白</a:t>
            </a:r>
            <a:r>
              <a:rPr lang="zh-CN" altLang="en-US" sz="2400" b="1" dirty="0"/>
              <a:t>、</a:t>
            </a:r>
            <a:r>
              <a:rPr lang="zh-CN" altLang="en-US" sz="2400" b="1" dirty="0">
                <a:solidFill>
                  <a:srgbClr val="00B050"/>
                </a:solidFill>
              </a:rPr>
              <a:t>绿</a:t>
            </a:r>
            <a:endParaRPr lang="en-US" altLang="zh-CN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altLang="zh-CN" sz="2400" b="1" dirty="0"/>
              <a:t>                         1       2       3                          6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</a:rPr>
              <a:t>568B</a:t>
            </a:r>
            <a:r>
              <a:rPr lang="zh-CN" altLang="en-US" b="1" dirty="0">
                <a:solidFill>
                  <a:schemeClr val="tx1"/>
                </a:solidFill>
              </a:rPr>
              <a:t>线序</a:t>
            </a:r>
            <a:r>
              <a:rPr lang="zh-CN" altLang="en-US" b="1" dirty="0">
                <a:solidFill>
                  <a:srgbClr val="FFC000"/>
                </a:solidFill>
              </a:rPr>
              <a:t>橙色的铜线</a:t>
            </a:r>
            <a:r>
              <a:rPr lang="zh-CN" altLang="en-US" b="1" dirty="0"/>
              <a:t>在</a:t>
            </a:r>
            <a:r>
              <a:rPr lang="en-US" altLang="zh-CN" b="1" dirty="0"/>
              <a:t>1236</a:t>
            </a:r>
            <a:r>
              <a:rPr lang="zh-CN" altLang="en-US" b="1" dirty="0"/>
              <a:t>之中，但它已经损坏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/>
              <a:t>所以我们的替换方案</a:t>
            </a:r>
            <a:r>
              <a:rPr lang="en-US" altLang="zh-CN" b="1" dirty="0"/>
              <a:t>1236</a:t>
            </a:r>
            <a:r>
              <a:rPr lang="zh-CN" altLang="en-US" b="1" dirty="0"/>
              <a:t>没有用到损坏的</a:t>
            </a:r>
            <a:r>
              <a:rPr lang="zh-CN" altLang="en-US" b="1" dirty="0">
                <a:solidFill>
                  <a:srgbClr val="FFC000"/>
                </a:solidFill>
              </a:rPr>
              <a:t>橙色铜线</a:t>
            </a:r>
            <a:endParaRPr lang="en-US" altLang="zh-CN" b="1" dirty="0">
              <a:solidFill>
                <a:srgbClr val="FFC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12181" y="4227707"/>
            <a:ext cx="22076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4"/>
                </a:solidFill>
              </a:rPr>
              <a:t>橙白 </a:t>
            </a:r>
            <a:r>
              <a:rPr lang="zh-CN" altLang="en-US" sz="2000" b="1" dirty="0"/>
              <a:t>替换成  </a:t>
            </a:r>
            <a:r>
              <a:rPr lang="zh-CN" altLang="en-US" sz="2000" b="1" dirty="0">
                <a:solidFill>
                  <a:srgbClr val="00B0F0"/>
                </a:solidFill>
              </a:rPr>
              <a:t>蓝白</a:t>
            </a:r>
            <a:endParaRPr lang="en-US" altLang="zh-CN" sz="2000" b="1" dirty="0">
              <a:solidFill>
                <a:srgbClr val="00B0F0"/>
              </a:solidFill>
            </a:endParaRPr>
          </a:p>
          <a:p>
            <a:r>
              <a:rPr lang="zh-CN" altLang="en-US" sz="2000" b="1" dirty="0"/>
              <a:t>    </a:t>
            </a:r>
            <a:r>
              <a:rPr lang="zh-CN" altLang="en-US" sz="2000" b="1" dirty="0">
                <a:solidFill>
                  <a:schemeClr val="accent4"/>
                </a:solidFill>
              </a:rPr>
              <a:t>橙 </a:t>
            </a:r>
            <a:r>
              <a:rPr lang="zh-CN" altLang="en-US" sz="2000" b="1" dirty="0"/>
              <a:t>替换成  </a:t>
            </a:r>
            <a:r>
              <a:rPr lang="zh-CN" altLang="en-US" sz="2000" b="1" dirty="0">
                <a:solidFill>
                  <a:srgbClr val="00B0F0"/>
                </a:solidFill>
              </a:rPr>
              <a:t>蓝</a:t>
            </a:r>
            <a:endParaRPr lang="en-US" altLang="zh-CN" sz="2000" b="1" dirty="0">
              <a:solidFill>
                <a:srgbClr val="00B0F0"/>
              </a:solidFill>
            </a:endParaRPr>
          </a:p>
          <a:p>
            <a:r>
              <a:rPr lang="zh-CN" altLang="en-US" sz="2000" b="1" dirty="0">
                <a:solidFill>
                  <a:srgbClr val="00B050"/>
                </a:solidFill>
              </a:rPr>
              <a:t>绿白 </a:t>
            </a:r>
            <a:r>
              <a:rPr lang="zh-CN" altLang="en-US" sz="2000" b="1" dirty="0"/>
              <a:t>替换成  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</a:rPr>
              <a:t>棕白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zh-CN" altLang="en-US" sz="2000" b="1" dirty="0"/>
              <a:t>    </a:t>
            </a:r>
            <a:r>
              <a:rPr lang="zh-CN" altLang="en-US" sz="2000" b="1" dirty="0">
                <a:solidFill>
                  <a:srgbClr val="00B050"/>
                </a:solidFill>
              </a:rPr>
              <a:t>绿</a:t>
            </a:r>
            <a:r>
              <a:rPr lang="zh-CN" altLang="en-US" sz="2000" b="1" dirty="0"/>
              <a:t> 替换成  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</a:rPr>
              <a:t>棕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矩形: 圆角 4"/>
          <p:cNvSpPr/>
          <p:nvPr/>
        </p:nvSpPr>
        <p:spPr>
          <a:xfrm>
            <a:off x="1154954" y="5690586"/>
            <a:ext cx="5356682" cy="794328"/>
          </a:xfrm>
          <a:prstGeom prst="roundRect">
            <a:avLst/>
          </a:prstGeom>
          <a:solidFill>
            <a:schemeClr val="accent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306403"/>
              </p:ext>
            </p:extLst>
          </p:nvPr>
        </p:nvGraphicFramePr>
        <p:xfrm>
          <a:off x="8999528" y="394414"/>
          <a:ext cx="2920309" cy="2271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079">
                  <a:extLst>
                    <a:ext uri="{9D8B030D-6E8A-4147-A177-3AD203B41FA5}">
                      <a16:colId xmlns:a16="http://schemas.microsoft.com/office/drawing/2014/main" val="2335878137"/>
                    </a:ext>
                  </a:extLst>
                </a:gridCol>
                <a:gridCol w="2190230">
                  <a:extLst>
                    <a:ext uri="{9D8B030D-6E8A-4147-A177-3AD203B41FA5}">
                      <a16:colId xmlns:a16="http://schemas.microsoft.com/office/drawing/2014/main" val="141429764"/>
                    </a:ext>
                  </a:extLst>
                </a:gridCol>
              </a:tblGrid>
              <a:tr h="230609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effectLst/>
                        </a:rPr>
                        <a:t>情况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effectLst/>
                        </a:rPr>
                        <a:t> 没接对</a:t>
                      </a:r>
                      <a:r>
                        <a:rPr lang="en-US" altLang="zh-CN" sz="1400" u="none" strike="noStrike" dirty="0">
                          <a:effectLst/>
                        </a:rPr>
                        <a:t>/</a:t>
                      </a:r>
                      <a:r>
                        <a:rPr lang="zh-CN" altLang="en-US" sz="1400" u="none" strike="noStrike" dirty="0">
                          <a:effectLst/>
                        </a:rPr>
                        <a:t>损坏的线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b"/>
                </a:tc>
                <a:extLst>
                  <a:ext uri="{0D108BD9-81ED-4DB2-BD59-A6C34878D82A}">
                    <a16:rowId xmlns:a16="http://schemas.microsoft.com/office/drawing/2014/main" val="3085248098"/>
                  </a:ext>
                </a:extLst>
              </a:tr>
              <a:tr h="44981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u="none" strike="noStrike">
                          <a:effectLst/>
                        </a:rPr>
                        <a:t>全部不亮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effectLst/>
                        </a:rPr>
                        <a:t>橙白 和 绿白 都有问题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b"/>
                </a:tc>
                <a:extLst>
                  <a:ext uri="{0D108BD9-81ED-4DB2-BD59-A6C34878D82A}">
                    <a16:rowId xmlns:a16="http://schemas.microsoft.com/office/drawing/2014/main" val="2915553846"/>
                  </a:ext>
                </a:extLst>
              </a:tr>
              <a:tr h="23060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u="none" strike="noStrike">
                          <a:effectLst/>
                        </a:rPr>
                        <a:t>13</a:t>
                      </a:r>
                      <a:r>
                        <a:rPr lang="zh-CN" altLang="en-US" sz="1400" u="none" strike="noStrike">
                          <a:effectLst/>
                        </a:rPr>
                        <a:t>不亮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effectLst/>
                        </a:rPr>
                        <a:t>橙白 或 绿白 其中一根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b"/>
                </a:tc>
                <a:extLst>
                  <a:ext uri="{0D108BD9-81ED-4DB2-BD59-A6C34878D82A}">
                    <a16:rowId xmlns:a16="http://schemas.microsoft.com/office/drawing/2014/main" val="1141633490"/>
                  </a:ext>
                </a:extLst>
              </a:tr>
              <a:tr h="23060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zh-CN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不亮</a:t>
                      </a:r>
                      <a:endParaRPr lang="zh-CN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橙</a:t>
                      </a:r>
                      <a:endParaRPr lang="zh-CN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b"/>
                </a:tc>
                <a:extLst>
                  <a:ext uri="{0D108BD9-81ED-4DB2-BD59-A6C34878D82A}">
                    <a16:rowId xmlns:a16="http://schemas.microsoft.com/office/drawing/2014/main" val="246298319"/>
                  </a:ext>
                </a:extLst>
              </a:tr>
              <a:tr h="23060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u="none" strike="noStrike">
                          <a:effectLst/>
                        </a:rPr>
                        <a:t>6</a:t>
                      </a:r>
                      <a:r>
                        <a:rPr lang="zh-CN" altLang="en-US" sz="1400" u="none" strike="noStrike">
                          <a:effectLst/>
                        </a:rPr>
                        <a:t>不亮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effectLst/>
                        </a:rPr>
                        <a:t>绿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b"/>
                </a:tc>
                <a:extLst>
                  <a:ext uri="{0D108BD9-81ED-4DB2-BD59-A6C34878D82A}">
                    <a16:rowId xmlns:a16="http://schemas.microsoft.com/office/drawing/2014/main" val="10461117"/>
                  </a:ext>
                </a:extLst>
              </a:tr>
              <a:tr h="44981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u="none" strike="noStrike">
                          <a:effectLst/>
                        </a:rPr>
                        <a:t>123</a:t>
                      </a:r>
                      <a:r>
                        <a:rPr lang="zh-CN" altLang="en-US" sz="1400" u="none" strike="noStrike">
                          <a:effectLst/>
                        </a:rPr>
                        <a:t>不亮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（绿白</a:t>
                      </a:r>
                      <a:r>
                        <a:rPr lang="en-US" altLang="zh-CN" sz="1400" u="none" strike="noStrike">
                          <a:effectLst/>
                        </a:rPr>
                        <a:t>+ </a:t>
                      </a:r>
                      <a:r>
                        <a:rPr lang="zh-CN" altLang="en-US" sz="1400" u="none" strike="noStrike">
                          <a:effectLst/>
                        </a:rPr>
                        <a:t>橙） 或 （橙白 </a:t>
                      </a:r>
                      <a:r>
                        <a:rPr lang="en-US" altLang="zh-CN" sz="1400" u="none" strike="noStrike">
                          <a:effectLst/>
                        </a:rPr>
                        <a:t>+ </a:t>
                      </a:r>
                      <a:r>
                        <a:rPr lang="zh-CN" altLang="en-US" sz="1400" u="none" strike="noStrike">
                          <a:effectLst/>
                        </a:rPr>
                        <a:t>橙）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b"/>
                </a:tc>
                <a:extLst>
                  <a:ext uri="{0D108BD9-81ED-4DB2-BD59-A6C34878D82A}">
                    <a16:rowId xmlns:a16="http://schemas.microsoft.com/office/drawing/2014/main" val="556562397"/>
                  </a:ext>
                </a:extLst>
              </a:tr>
              <a:tr h="44981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u="none" strike="noStrike">
                          <a:effectLst/>
                        </a:rPr>
                        <a:t>136</a:t>
                      </a:r>
                      <a:r>
                        <a:rPr lang="zh-CN" altLang="en-US" sz="1400" u="none" strike="noStrike">
                          <a:effectLst/>
                        </a:rPr>
                        <a:t>不亮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effectLst/>
                        </a:rPr>
                        <a:t>（绿白 </a:t>
                      </a:r>
                      <a:r>
                        <a:rPr lang="en-US" altLang="zh-CN" sz="1400" u="none" strike="noStrike" dirty="0">
                          <a:effectLst/>
                        </a:rPr>
                        <a:t>+</a:t>
                      </a:r>
                      <a:r>
                        <a:rPr lang="zh-CN" altLang="en-US" sz="1400" u="none" strike="noStrike" dirty="0">
                          <a:effectLst/>
                        </a:rPr>
                        <a:t>绿） 或 （橙白 </a:t>
                      </a:r>
                      <a:r>
                        <a:rPr lang="en-US" altLang="zh-CN" sz="1400" u="none" strike="noStrike" dirty="0">
                          <a:effectLst/>
                        </a:rPr>
                        <a:t>+ </a:t>
                      </a:r>
                      <a:r>
                        <a:rPr lang="zh-CN" altLang="en-US" sz="1400" u="none" strike="noStrike" dirty="0">
                          <a:effectLst/>
                        </a:rPr>
                        <a:t>绿）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07" marR="11407" marT="11407" marB="0" anchor="b"/>
                </a:tc>
                <a:extLst>
                  <a:ext uri="{0D108BD9-81ED-4DB2-BD59-A6C34878D82A}">
                    <a16:rowId xmlns:a16="http://schemas.microsoft.com/office/drawing/2014/main" val="147933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635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183" y="835041"/>
            <a:ext cx="5784550" cy="6022959"/>
          </a:xfrm>
        </p:spPr>
      </p:pic>
      <p:sp>
        <p:nvSpPr>
          <p:cNvPr id="9" name="文本框 8"/>
          <p:cNvSpPr txBox="1"/>
          <p:nvPr/>
        </p:nvSpPr>
        <p:spPr>
          <a:xfrm>
            <a:off x="372863" y="242360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这边水晶头接小交换机←</a:t>
            </a:r>
            <a:endParaRPr 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9090733" y="2313542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→这边用普通网线接电脑</a:t>
            </a:r>
            <a:endParaRPr 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9090732" y="515587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→这边用普通网线接电脑</a:t>
            </a:r>
            <a:endParaRPr 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372863" y="515587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这边水晶头接小交换机←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78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6254" y="927486"/>
            <a:ext cx="8761413" cy="706964"/>
          </a:xfrm>
        </p:spPr>
        <p:txBody>
          <a:bodyPr/>
          <a:lstStyle/>
          <a:p>
            <a:r>
              <a:rPr lang="zh-CN" altLang="en-US" b="1" dirty="0"/>
              <a:t>水晶头重做成替换线序→</a:t>
            </a:r>
            <a:endParaRPr 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6652" y="2635636"/>
            <a:ext cx="8825659" cy="3416300"/>
          </a:xfrm>
        </p:spPr>
        <p:txBody>
          <a:bodyPr>
            <a:normAutofit/>
          </a:bodyPr>
          <a:lstStyle/>
          <a:p>
            <a:r>
              <a:rPr lang="zh-CN" altLang="en-US" sz="2000" b="1" dirty="0"/>
              <a:t>相应的，端口模块也做成替换线序</a:t>
            </a:r>
            <a:endParaRPr lang="en-US" altLang="zh-CN" sz="2000" b="1" dirty="0"/>
          </a:p>
          <a:p>
            <a:pPr marL="0" indent="0">
              <a:buNone/>
            </a:pPr>
            <a:r>
              <a:rPr lang="zh-CN" altLang="en-US" sz="2000" b="1" dirty="0"/>
              <a:t>即：</a:t>
            </a:r>
            <a:endParaRPr lang="en-US" altLang="zh-CN" sz="2000" b="1" dirty="0"/>
          </a:p>
          <a:p>
            <a:pPr marL="0" indent="0">
              <a:buNone/>
            </a:pPr>
            <a:r>
              <a:rPr lang="zh-CN" altLang="en-US" sz="2000" b="1" dirty="0">
                <a:solidFill>
                  <a:schemeClr val="accent4"/>
                </a:solidFill>
              </a:rPr>
              <a:t>橙白</a:t>
            </a:r>
            <a:r>
              <a:rPr lang="zh-CN" altLang="en-US" sz="2000" b="1" dirty="0"/>
              <a:t>的标注，压入</a:t>
            </a:r>
            <a:r>
              <a:rPr lang="zh-CN" altLang="en-US" sz="2000" b="1" dirty="0">
                <a:solidFill>
                  <a:srgbClr val="00B0F0"/>
                </a:solidFill>
              </a:rPr>
              <a:t>蓝白</a:t>
            </a:r>
            <a:r>
              <a:rPr lang="zh-CN" altLang="en-US" sz="2000" b="1" dirty="0"/>
              <a:t>的线</a:t>
            </a:r>
            <a:endParaRPr lang="en-US" altLang="zh-CN" sz="2000" b="1" dirty="0"/>
          </a:p>
          <a:p>
            <a:pPr marL="0" indent="0">
              <a:buNone/>
            </a:pPr>
            <a:r>
              <a:rPr lang="zh-CN" altLang="en-US" sz="2000" b="1" dirty="0">
                <a:solidFill>
                  <a:schemeClr val="accent4"/>
                </a:solidFill>
              </a:rPr>
              <a:t>橙色</a:t>
            </a:r>
            <a:r>
              <a:rPr lang="zh-CN" altLang="en-US" sz="2000" b="1" dirty="0"/>
              <a:t>的标注，压入</a:t>
            </a:r>
            <a:r>
              <a:rPr lang="zh-CN" altLang="en-US" sz="2000" b="1" dirty="0">
                <a:solidFill>
                  <a:srgbClr val="00B0F0"/>
                </a:solidFill>
              </a:rPr>
              <a:t>蓝色</a:t>
            </a:r>
            <a:r>
              <a:rPr lang="zh-CN" altLang="en-US" sz="2000" b="1" dirty="0"/>
              <a:t>的线</a:t>
            </a:r>
            <a:endParaRPr lang="en-US" altLang="zh-CN" sz="2000" b="1" dirty="0"/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00B050"/>
                </a:solidFill>
              </a:rPr>
              <a:t>绿白</a:t>
            </a:r>
            <a:r>
              <a:rPr lang="zh-CN" altLang="en-US" sz="2000" b="1" dirty="0"/>
              <a:t>的标注，压入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</a:rPr>
              <a:t>棕白</a:t>
            </a:r>
            <a:r>
              <a:rPr lang="zh-CN" altLang="en-US" sz="2000" b="1" dirty="0"/>
              <a:t>的线</a:t>
            </a:r>
            <a:endParaRPr lang="en-US" altLang="zh-CN" sz="2000" b="1" dirty="0"/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00B050"/>
                </a:solidFill>
              </a:rPr>
              <a:t>绿色</a:t>
            </a:r>
            <a:r>
              <a:rPr lang="zh-CN" altLang="en-US" sz="2000" b="1" dirty="0"/>
              <a:t>的标注，压入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</a:rPr>
              <a:t>棕色</a:t>
            </a:r>
            <a:r>
              <a:rPr lang="zh-CN" altLang="en-US" sz="2000" b="1" dirty="0"/>
              <a:t>的线</a:t>
            </a:r>
            <a:endParaRPr lang="en-US" altLang="zh-CN" sz="2000" b="1" dirty="0"/>
          </a:p>
          <a:p>
            <a:pPr marL="0" indent="0">
              <a:buNone/>
            </a:pPr>
            <a:endParaRPr lang="en-US" altLang="zh-CN" sz="2000" b="1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 rotWithShape="1">
          <a:blip r:embed="rId2"/>
          <a:srcRect l="36202" t="-666" r="10214" b="666"/>
          <a:stretch/>
        </p:blipFill>
        <p:spPr>
          <a:xfrm>
            <a:off x="6917673" y="305434"/>
            <a:ext cx="4036466" cy="3416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70" y="3823855"/>
            <a:ext cx="3402779" cy="30341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39728" y="1564977"/>
            <a:ext cx="52399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B0F0"/>
                </a:solidFill>
              </a:rPr>
              <a:t>蓝白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rgbClr val="00B0F0"/>
                </a:solidFill>
              </a:rPr>
              <a:t>蓝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</a:rPr>
              <a:t>棕白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chemeClr val="accent4"/>
                </a:solidFill>
              </a:rPr>
              <a:t>橙</a:t>
            </a:r>
            <a:r>
              <a:rPr lang="zh-CN" altLang="en-US" sz="2000" b="1" dirty="0"/>
              <a:t>、 </a:t>
            </a:r>
            <a:r>
              <a:rPr lang="zh-CN" altLang="en-US" sz="2000" b="1" dirty="0">
                <a:solidFill>
                  <a:schemeClr val="accent4"/>
                </a:solidFill>
              </a:rPr>
              <a:t>橙白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</a:rPr>
              <a:t>棕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rgbClr val="00B050"/>
                </a:solidFill>
              </a:rPr>
              <a:t>绿白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rgbClr val="00B050"/>
                </a:solidFill>
              </a:rPr>
              <a:t>绿</a:t>
            </a:r>
            <a:endParaRPr lang="en-US" altLang="zh-CN" sz="2000" b="1" dirty="0">
              <a:solidFill>
                <a:srgbClr val="00B05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02249" y="4385742"/>
            <a:ext cx="43140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这样，我们就能保证灯还是</a:t>
            </a:r>
            <a:r>
              <a:rPr lang="en-US" altLang="zh-CN" sz="2000" b="1" dirty="0">
                <a:solidFill>
                  <a:srgbClr val="FF0000"/>
                </a:solidFill>
              </a:rPr>
              <a:t>1236</a:t>
            </a:r>
            <a:r>
              <a:rPr lang="zh-CN" altLang="en-US" sz="2000" b="1" dirty="0">
                <a:solidFill>
                  <a:srgbClr val="FF0000"/>
                </a:solidFill>
              </a:rPr>
              <a:t>亮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r>
              <a:rPr lang="zh-CN" altLang="en-US" sz="2000" b="1" dirty="0"/>
              <a:t>而且没有用到已经损坏的</a:t>
            </a:r>
            <a:r>
              <a:rPr lang="zh-CN" altLang="en-US" sz="2000" b="1" dirty="0">
                <a:solidFill>
                  <a:srgbClr val="FFC000"/>
                </a:solidFill>
              </a:rPr>
              <a:t>橙色</a:t>
            </a:r>
            <a:r>
              <a:rPr lang="zh-CN" altLang="en-US" sz="2000" b="1" dirty="0"/>
              <a:t>的铜线</a:t>
            </a:r>
            <a:endParaRPr lang="en-US" altLang="zh-CN" sz="2000" b="1" dirty="0"/>
          </a:p>
          <a:p>
            <a:endParaRPr lang="en-US" sz="2000" b="1" dirty="0">
              <a:solidFill>
                <a:srgbClr val="FFC000"/>
              </a:solidFill>
            </a:endParaRPr>
          </a:p>
          <a:p>
            <a:r>
              <a:rPr lang="zh-CN" altLang="en-US" sz="2000" b="1" dirty="0"/>
              <a:t>从而解决了墙线的问题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213271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 dirty="0"/>
              <a:t>最后，</a:t>
            </a:r>
            <a:endParaRPr lang="en-US" sz="5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/>
              <a:t>多动手、多实践</a:t>
            </a:r>
            <a:endParaRPr lang="en-US" altLang="zh-CN" sz="5400" b="1" dirty="0"/>
          </a:p>
        </p:txBody>
      </p:sp>
    </p:spTree>
    <p:extLst>
      <p:ext uri="{BB962C8B-B14F-4D97-AF65-F5344CB8AC3E}">
        <p14:creationId xmlns:p14="http://schemas.microsoft.com/office/powerpoint/2010/main" val="258829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以情况</a:t>
            </a:r>
            <a:r>
              <a:rPr lang="en-US" altLang="zh-CN" dirty="0"/>
              <a:t>2</a:t>
            </a:r>
            <a:r>
              <a:rPr lang="zh-CN" altLang="en-US" dirty="0"/>
              <a:t>为例</a:t>
            </a:r>
            <a:endParaRPr 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71" y="355107"/>
            <a:ext cx="6515101" cy="6582614"/>
          </a:xfrm>
        </p:spPr>
      </p:pic>
      <p:sp>
        <p:nvSpPr>
          <p:cNvPr id="7" name="文本框 6"/>
          <p:cNvSpPr txBox="1"/>
          <p:nvPr/>
        </p:nvSpPr>
        <p:spPr>
          <a:xfrm>
            <a:off x="479394" y="2139518"/>
            <a:ext cx="57704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</a:t>
            </a:r>
            <a:r>
              <a:rPr lang="zh-CN" altLang="en-US" sz="2800" b="1" dirty="0"/>
              <a:t>根主线</a:t>
            </a:r>
            <a:endParaRPr lang="en-US" altLang="zh-CN" sz="2800" b="1" dirty="0"/>
          </a:p>
          <a:p>
            <a:r>
              <a:rPr lang="zh-CN" altLang="en-US" sz="2800" dirty="0"/>
              <a:t>（从机房</a:t>
            </a:r>
            <a:r>
              <a:rPr lang="en-US" altLang="zh-CN" sz="2800" dirty="0"/>
              <a:t>/</a:t>
            </a:r>
            <a:r>
              <a:rPr lang="zh-CN" altLang="en-US" sz="2800" dirty="0"/>
              <a:t>楼层交换机拉过来）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b="1" dirty="0"/>
              <a:t>3 </a:t>
            </a:r>
            <a:r>
              <a:rPr lang="zh-CN" altLang="en-US" sz="2800" b="1" dirty="0"/>
              <a:t>根床位墙线</a:t>
            </a:r>
            <a:endParaRPr lang="en-US" altLang="zh-CN" sz="2800" b="1" dirty="0"/>
          </a:p>
          <a:p>
            <a:r>
              <a:rPr lang="zh-CN" altLang="en-US" sz="2800" dirty="0"/>
              <a:t>墙线分别连接到除有交换机</a:t>
            </a:r>
            <a:endParaRPr lang="en-US" altLang="zh-CN" sz="2800" dirty="0"/>
          </a:p>
          <a:p>
            <a:r>
              <a:rPr lang="zh-CN" altLang="en-US" sz="2800" dirty="0"/>
              <a:t>之外的另外三个床位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2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30" y="0"/>
            <a:ext cx="10495839" cy="6858000"/>
          </a:xfrm>
        </p:spPr>
      </p:pic>
    </p:spTree>
    <p:extLst>
      <p:ext uri="{BB962C8B-B14F-4D97-AF65-F5344CB8AC3E}">
        <p14:creationId xmlns:p14="http://schemas.microsoft.com/office/powerpoint/2010/main" val="77777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当遇到：非主线端口模块问题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b="1" dirty="0"/>
              <a:t>这类情况包括：</a:t>
            </a:r>
            <a:endParaRPr lang="en-US" altLang="zh-CN" sz="2400" b="1" dirty="0"/>
          </a:p>
          <a:p>
            <a:pPr marL="0" indent="0">
              <a:buNone/>
            </a:pPr>
            <a:r>
              <a:rPr lang="zh-CN" altLang="en-US" sz="2400" b="1" dirty="0"/>
              <a:t>北门、东门、歧头、凤翔的</a:t>
            </a:r>
            <a:r>
              <a:rPr lang="zh-CN" altLang="en-US" sz="2400" b="1" dirty="0">
                <a:solidFill>
                  <a:srgbClr val="FF0000"/>
                </a:solidFill>
              </a:rPr>
              <a:t>非</a:t>
            </a:r>
            <a:r>
              <a:rPr lang="zh-CN" altLang="en-US" sz="2400" b="1" dirty="0"/>
              <a:t>主床位 （电信用户）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346237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958"/>
            <a:ext cx="12114211" cy="6624735"/>
          </a:xfrm>
        </p:spPr>
      </p:pic>
    </p:spTree>
    <p:extLst>
      <p:ext uri="{BB962C8B-B14F-4D97-AF65-F5344CB8AC3E}">
        <p14:creationId xmlns:p14="http://schemas.microsoft.com/office/powerpoint/2010/main" val="299377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如何判断床位端口模块坏了</a:t>
            </a:r>
            <a:r>
              <a:rPr lang="en-US" altLang="zh-CN" dirty="0"/>
              <a:t>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54954" y="2603500"/>
            <a:ext cx="8974467" cy="3416300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主线正常</a:t>
            </a:r>
            <a:endParaRPr lang="en-US" altLang="zh-CN" sz="2800" dirty="0"/>
          </a:p>
          <a:p>
            <a:r>
              <a:rPr lang="zh-CN" altLang="en-US" sz="2800" dirty="0"/>
              <a:t>小交换机正常</a:t>
            </a:r>
            <a:endParaRPr lang="en-US" altLang="zh-CN" sz="2800" dirty="0"/>
          </a:p>
          <a:p>
            <a:r>
              <a:rPr lang="zh-CN" altLang="en-US" sz="2800" dirty="0"/>
              <a:t>对应墙线的水晶头正常且有正确插上小交换机</a:t>
            </a:r>
            <a:endParaRPr lang="en-US" altLang="zh-CN" sz="2800" dirty="0"/>
          </a:p>
          <a:p>
            <a:r>
              <a:rPr lang="zh-CN" altLang="en-US" sz="2800" dirty="0"/>
              <a:t>拿测线器用一根</a:t>
            </a:r>
            <a:r>
              <a:rPr lang="zh-CN" altLang="en-US" sz="2800" b="1" dirty="0"/>
              <a:t>正常</a:t>
            </a:r>
            <a:r>
              <a:rPr lang="zh-CN" altLang="en-US" sz="2800" dirty="0"/>
              <a:t>网线，测端口模块，</a:t>
            </a:r>
            <a:r>
              <a:rPr lang="en-US" altLang="zh-CN" sz="2800" dirty="0">
                <a:solidFill>
                  <a:srgbClr val="FF0000"/>
                </a:solidFill>
              </a:rPr>
              <a:t>1236</a:t>
            </a:r>
            <a:r>
              <a:rPr lang="zh-CN" altLang="en-US" sz="2800" dirty="0">
                <a:solidFill>
                  <a:srgbClr val="FF0000"/>
                </a:solidFill>
              </a:rPr>
              <a:t>全部或部分不亮</a:t>
            </a:r>
            <a:r>
              <a:rPr lang="zh-CN" altLang="en-US" sz="2800" dirty="0"/>
              <a:t>，即可怀疑端口模块损坏</a:t>
            </a:r>
            <a:endParaRPr lang="en-US" altLang="zh-CN" sz="2800" dirty="0"/>
          </a:p>
          <a:p>
            <a:r>
              <a:rPr lang="zh-CN" altLang="en-US" sz="2800" dirty="0"/>
              <a:t>当然也不能</a:t>
            </a:r>
            <a:r>
              <a:rPr lang="en-US" altLang="zh-CN" sz="2800" dirty="0"/>
              <a:t>100%</a:t>
            </a:r>
            <a:r>
              <a:rPr lang="zh-CN" altLang="en-US" sz="2800" dirty="0"/>
              <a:t>确定是端口问题，也有可能是连接小交换机的</a:t>
            </a:r>
            <a:r>
              <a:rPr lang="zh-CN" altLang="en-US" sz="2800" dirty="0">
                <a:solidFill>
                  <a:srgbClr val="FF0000"/>
                </a:solidFill>
              </a:rPr>
              <a:t>水晶头</a:t>
            </a:r>
            <a:r>
              <a:rPr lang="zh-CN" altLang="en-US" sz="2800" dirty="0"/>
              <a:t>损坏，或</a:t>
            </a:r>
            <a:r>
              <a:rPr lang="zh-CN" altLang="en-US" sz="2800" dirty="0">
                <a:solidFill>
                  <a:srgbClr val="FF0000"/>
                </a:solidFill>
              </a:rPr>
              <a:t>墙线</a:t>
            </a:r>
            <a:r>
              <a:rPr lang="zh-CN" altLang="en-US" sz="2800" dirty="0"/>
              <a:t>断了（后面进阶会提到墙线问题怎么处理）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785247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已确定端口损坏，如何修</a:t>
            </a:r>
            <a:r>
              <a:rPr lang="en-US" altLang="zh-CN" dirty="0"/>
              <a:t>?</a:t>
            </a:r>
            <a:r>
              <a:rPr lang="zh-CN" altLang="en-US" dirty="0"/>
              <a:t> ①确定线序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3754" y="2293000"/>
            <a:ext cx="5652246" cy="3754509"/>
          </a:xfrm>
        </p:spPr>
        <p:txBody>
          <a:bodyPr>
            <a:noAutofit/>
          </a:bodyPr>
          <a:lstStyle/>
          <a:p>
            <a:r>
              <a:rPr lang="zh-CN" altLang="en-US" sz="2000" b="1" dirty="0"/>
              <a:t>判断线序是 </a:t>
            </a:r>
            <a:r>
              <a:rPr lang="en-US" altLang="zh-CN" sz="2000" b="1" dirty="0"/>
              <a:t>568A </a:t>
            </a:r>
            <a:r>
              <a:rPr lang="zh-CN" altLang="en-US" sz="2000" b="1" dirty="0"/>
              <a:t>还是 </a:t>
            </a:r>
            <a:r>
              <a:rPr lang="en-US" altLang="zh-CN" sz="2000" b="1" dirty="0"/>
              <a:t>568B</a:t>
            </a:r>
          </a:p>
          <a:p>
            <a:r>
              <a:rPr lang="zh-CN" altLang="en-US" sz="2000" b="1" dirty="0"/>
              <a:t>查看接小交换机那端的水晶头线序</a:t>
            </a:r>
            <a:r>
              <a:rPr lang="en-US" altLang="zh-CN" sz="2000" b="1" dirty="0"/>
              <a:t>,</a:t>
            </a:r>
          </a:p>
          <a:p>
            <a:pPr marL="0" indent="0">
              <a:buNone/>
            </a:pPr>
            <a:r>
              <a:rPr lang="en-US" altLang="zh-CN" sz="2000" b="1" dirty="0"/>
              <a:t>568B</a:t>
            </a:r>
            <a:r>
              <a:rPr lang="zh-CN" altLang="en-US" sz="2000" b="1" dirty="0"/>
              <a:t>是：</a:t>
            </a:r>
            <a:endParaRPr lang="en-US" altLang="zh-CN" sz="2000" b="1" dirty="0"/>
          </a:p>
          <a:p>
            <a:pPr marL="0" indent="0">
              <a:buNone/>
            </a:pPr>
            <a:r>
              <a:rPr lang="zh-CN" altLang="en-US" sz="2000" b="1" dirty="0">
                <a:solidFill>
                  <a:schemeClr val="accent4"/>
                </a:solidFill>
              </a:rPr>
              <a:t>橙白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chemeClr val="accent4"/>
                </a:solidFill>
              </a:rPr>
              <a:t>橙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rgbClr val="00B050"/>
                </a:solidFill>
              </a:rPr>
              <a:t>绿白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rgbClr val="00B0F0"/>
                </a:solidFill>
              </a:rPr>
              <a:t>蓝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rgbClr val="00B0F0"/>
                </a:solidFill>
              </a:rPr>
              <a:t>蓝白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rgbClr val="00B050"/>
                </a:solidFill>
              </a:rPr>
              <a:t>绿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</a:rPr>
              <a:t>棕白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</a:rPr>
              <a:t>棕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2000" b="1" dirty="0"/>
              <a:t>(</a:t>
            </a:r>
            <a:r>
              <a:rPr lang="zh-CN" altLang="en-US" sz="2000" b="1" dirty="0"/>
              <a:t>右图所示是</a:t>
            </a:r>
            <a:r>
              <a:rPr lang="en-US" altLang="zh-CN" sz="2000" b="1" dirty="0"/>
              <a:t>568B</a:t>
            </a:r>
            <a:r>
              <a:rPr lang="zh-CN" altLang="en-US" sz="2000" b="1" dirty="0"/>
              <a:t>，绝大多数宿舍都是</a:t>
            </a:r>
            <a:r>
              <a:rPr lang="en-US" altLang="zh-CN" sz="2000" b="1" dirty="0"/>
              <a:t>B</a:t>
            </a:r>
            <a:r>
              <a:rPr lang="zh-CN" altLang="en-US" sz="2000" b="1" dirty="0"/>
              <a:t>线序</a:t>
            </a:r>
            <a:r>
              <a:rPr lang="en-US" altLang="zh-CN" sz="2000" b="1" dirty="0"/>
              <a:t>)</a:t>
            </a:r>
          </a:p>
          <a:p>
            <a:pPr marL="0" indent="0">
              <a:buNone/>
            </a:pPr>
            <a:endParaRPr lang="en-US" altLang="zh-CN" sz="2000" b="1" dirty="0"/>
          </a:p>
          <a:p>
            <a:pPr marL="0" indent="0">
              <a:buNone/>
            </a:pPr>
            <a:r>
              <a:rPr lang="en-US" altLang="zh-CN" sz="2000" b="1" dirty="0"/>
              <a:t>568A</a:t>
            </a:r>
            <a:r>
              <a:rPr lang="zh-CN" altLang="en-US" sz="2000" b="1" dirty="0"/>
              <a:t>是：</a:t>
            </a:r>
            <a:endParaRPr lang="en-US" altLang="zh-CN" sz="2000" b="1" dirty="0"/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00B050"/>
                </a:solidFill>
              </a:rPr>
              <a:t>绿白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rgbClr val="00B050"/>
                </a:solidFill>
              </a:rPr>
              <a:t>绿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chemeClr val="accent4"/>
                </a:solidFill>
              </a:rPr>
              <a:t>橙白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rgbClr val="00B0F0"/>
                </a:solidFill>
              </a:rPr>
              <a:t>蓝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rgbClr val="00B0F0"/>
                </a:solidFill>
              </a:rPr>
              <a:t>蓝白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chemeClr val="accent4"/>
                </a:solidFill>
              </a:rPr>
              <a:t>橙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</a:rPr>
              <a:t>棕白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</a:rPr>
              <a:t>棕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altLang="zh-CN" sz="2000" b="1" dirty="0"/>
          </a:p>
          <a:p>
            <a:r>
              <a:rPr lang="zh-CN" altLang="en-US" sz="2000" b="1" dirty="0"/>
              <a:t>思考：如果都不是呢？（进阶部分会提到）</a:t>
            </a:r>
            <a:endParaRPr lang="en-US" altLang="zh-CN" sz="2000" b="1" dirty="0"/>
          </a:p>
          <a:p>
            <a:endParaRPr lang="en-US" altLang="zh-CN" sz="2000" b="1" dirty="0"/>
          </a:p>
          <a:p>
            <a:endParaRPr lang="en-US" altLang="zh-CN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25" y="1865744"/>
            <a:ext cx="6287075" cy="499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1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873264" cy="706964"/>
          </a:xfrm>
        </p:spPr>
        <p:txBody>
          <a:bodyPr/>
          <a:lstStyle/>
          <a:p>
            <a:r>
              <a:rPr lang="zh-CN" altLang="en-US" dirty="0"/>
              <a:t>已确定端口损坏，如何修</a:t>
            </a:r>
            <a:r>
              <a:rPr lang="en-US" altLang="zh-CN" dirty="0"/>
              <a:t>? </a:t>
            </a:r>
            <a:r>
              <a:rPr lang="zh-CN" altLang="en-US" dirty="0"/>
              <a:t>②检查压线是否脱落</a:t>
            </a:r>
            <a:endParaRPr 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05" y="1773382"/>
            <a:ext cx="3813463" cy="5084618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4" y="4378784"/>
            <a:ext cx="3400170" cy="185592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9394" y="6344999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推荐工具：小黄（亦可使用其他有压线功能的工具）</a:t>
            </a:r>
            <a:endParaRPr lang="en-US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224446" y="2237201"/>
            <a:ext cx="11819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打开信息面板</a:t>
            </a:r>
            <a:endParaRPr lang="en-US" altLang="zh-CN" sz="2400" b="1" dirty="0"/>
          </a:p>
          <a:p>
            <a:endParaRPr lang="en-US" altLang="zh-CN" sz="2400" b="1" dirty="0"/>
          </a:p>
          <a:p>
            <a:r>
              <a:rPr lang="zh-CN" altLang="en-US" sz="2400" b="1" dirty="0"/>
              <a:t>检查裸露的端口，查看</a:t>
            </a:r>
            <a:r>
              <a:rPr lang="en-US" altLang="zh-CN" sz="2400" b="1" dirty="0"/>
              <a:t>8</a:t>
            </a:r>
            <a:r>
              <a:rPr lang="zh-CN" altLang="en-US" sz="2400" b="1" dirty="0"/>
              <a:t>根线是否压好</a:t>
            </a:r>
            <a:endParaRPr lang="en-US" altLang="zh-CN" sz="2400" b="1" dirty="0"/>
          </a:p>
          <a:p>
            <a:endParaRPr lang="en-US" sz="2400" b="1" dirty="0"/>
          </a:p>
          <a:p>
            <a:r>
              <a:rPr lang="zh-CN" altLang="en-US" sz="2400" b="1" dirty="0"/>
              <a:t>若没有压好或某根线脱落，用小黄将其重新压紧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32677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会议室">
  <a:themeElements>
    <a:clrScheme name="离子会议室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离子会议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会议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1466</TotalTime>
  <Words>1630</Words>
  <Application>Microsoft Office PowerPoint</Application>
  <PresentationFormat>宽屏</PresentationFormat>
  <Paragraphs>318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等线</vt:lpstr>
      <vt:lpstr>宋体</vt:lpstr>
      <vt:lpstr>微软雅黑</vt:lpstr>
      <vt:lpstr>Arial</vt:lpstr>
      <vt:lpstr>Calibri</vt:lpstr>
      <vt:lpstr>Century Gothic</vt:lpstr>
      <vt:lpstr>Wingdings 3</vt:lpstr>
      <vt:lpstr>离子会议室</vt:lpstr>
      <vt:lpstr>网维端口修复教程</vt:lpstr>
      <vt:lpstr>墙线布局</vt:lpstr>
      <vt:lpstr>以情况2为例</vt:lpstr>
      <vt:lpstr>PowerPoint 演示文稿</vt:lpstr>
      <vt:lpstr>当遇到：非主线端口模块问题</vt:lpstr>
      <vt:lpstr>PowerPoint 演示文稿</vt:lpstr>
      <vt:lpstr>如何判断床位端口模块坏了?</vt:lpstr>
      <vt:lpstr>已确定端口损坏，如何修? ①确定线序</vt:lpstr>
      <vt:lpstr>已确定端口损坏，如何修? ②检查压线是否脱落</vt:lpstr>
      <vt:lpstr>重新压紧后无效，需要③剪掉重做</vt:lpstr>
      <vt:lpstr>④剥线</vt:lpstr>
      <vt:lpstr>⑤捋线</vt:lpstr>
      <vt:lpstr>⑥按照模块标注的颜色和刚刚确定的线序，压线</vt:lpstr>
      <vt:lpstr>确保压至最底端</vt:lpstr>
      <vt:lpstr>⑦压好线后，重新用测线器测线</vt:lpstr>
      <vt:lpstr>⑧确认1236号灯亮，修复成功，装回面板</vt:lpstr>
      <vt:lpstr>两种端口模块</vt:lpstr>
      <vt:lpstr>当遇到：主线端口模块问题</vt:lpstr>
      <vt:lpstr>原端口怎么接线，新端口就怎么接</vt:lpstr>
      <vt:lpstr>进阶教程：墙线问题（仅供参考） 先别着急，墙线问题概率非常非常非常低</vt:lpstr>
      <vt:lpstr>经验： 568B线序通过测线器灯判断是哪根铜线损坏</vt:lpstr>
      <vt:lpstr>非主线的墙线修复 （主线墙线就不要尝试了风险太大而且需要去楼层交换机重做水晶头） 仅针对：歧头北门东门凤翔的电信用户！</vt:lpstr>
      <vt:lpstr>举个栗子 </vt:lpstr>
      <vt:lpstr>PowerPoint 演示文稿</vt:lpstr>
      <vt:lpstr>水晶头重做成替换线序→</vt:lpstr>
      <vt:lpstr>最后，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网维端口修复教程</dc:title>
  <dc:creator>Jerry Sheh</dc:creator>
  <cp:lastModifiedBy>Jerry Sheh</cp:lastModifiedBy>
  <cp:revision>57</cp:revision>
  <dcterms:created xsi:type="dcterms:W3CDTF">2017-04-10T14:31:34Z</dcterms:created>
  <dcterms:modified xsi:type="dcterms:W3CDTF">2017-04-21T12:52:26Z</dcterms:modified>
</cp:coreProperties>
</file>